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embeddedFontLst>
    <p:embeddedFont>
      <p:font typeface="Malgun Gothic" panose="020B0503020000020004" pitchFamily="34" charset="-127"/>
      <p:regular r:id="rId40"/>
      <p:bold r:id="rId41"/>
    </p:embeddedFont>
    <p:embeddedFont>
      <p:font typeface="Merriweather" panose="00000500000000000000" pitchFamily="2" charset="0"/>
      <p:regular r:id="rId42"/>
      <p:bold r:id="rId43"/>
      <p:italic r:id="rId44"/>
      <p:boldItalic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76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085973483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085973483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Carrie</a:t>
            </a:r>
            <a:endParaRPr/>
          </a:p>
        </p:txBody>
      </p:sp>
      <p:sp>
        <p:nvSpPr>
          <p:cNvPr id="73" name="Google Shape;73;g20859734839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plan to organize if you have not created.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Business Plan used for Loans/ grants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Whos on your team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When and how to disperse funds.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want consistency across your plan this involves the cashflow  </a:t>
            </a:r>
            <a:endParaRPr/>
          </a:p>
        </p:txBody>
      </p:sp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dbe8b54c7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2dbe8b54c7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085973483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085973483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Operating agreement (operational) ie. partnerships, family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Contracts to define various agreements (family, venture capital)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Capital Structure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Management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Relationship/ Network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Buy/sell</a:t>
            </a:r>
            <a:endParaRPr/>
          </a:p>
        </p:txBody>
      </p:sp>
      <p:sp>
        <p:nvSpPr>
          <p:cNvPr id="183" name="Google Shape;183;g20859734839_0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37cf0470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37cf0470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When prepping for a loan…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237cf04708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dbe8b54c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dbe8b54c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Capital - funding needed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Collateral - personal assets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Character - Relationship, credit score, business plan, cashflow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Capacity - Payback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Conditions- underwriting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Capital Structure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Management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Relationship/ Network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Buy/sell</a:t>
            </a:r>
            <a:endParaRPr/>
          </a:p>
        </p:txBody>
      </p:sp>
      <p:sp>
        <p:nvSpPr>
          <p:cNvPr id="204" name="Google Shape;204;g2dbe8b54c7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085973483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Christian</a:t>
            </a:r>
            <a:endParaRPr/>
          </a:p>
        </p:txBody>
      </p:sp>
      <p:sp>
        <p:nvSpPr>
          <p:cNvPr id="212" name="Google Shape;212;g2085973483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db6b3515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db6b3515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Carrie</a:t>
            </a:r>
            <a:endParaRPr/>
          </a:p>
        </p:txBody>
      </p:sp>
      <p:sp>
        <p:nvSpPr>
          <p:cNvPr id="221" name="Google Shape;221;g2db6b35153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dbe8b54c7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dbe8b54c7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Carrie</a:t>
            </a:r>
            <a:endParaRPr/>
          </a:p>
        </p:txBody>
      </p:sp>
      <p:sp>
        <p:nvSpPr>
          <p:cNvPr id="229" name="Google Shape;229;g2dbe8b54c7d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dbe8b54c7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dbe8b54c7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Carrie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Buying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-knowing the price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-getting the financials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-Projecting your own (new costs etc.)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Selling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-Tax returns for the last 3-5 years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-what is your ideal number (meet with financial planner)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-What are your next goals (hobbies, next business, working for business?, etc.) </a:t>
            </a:r>
            <a:endParaRPr/>
          </a:p>
        </p:txBody>
      </p:sp>
      <p:sp>
        <p:nvSpPr>
          <p:cNvPr id="238" name="Google Shape;238;g2dbe8b54c7d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db6b35153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db6b35153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Carrie</a:t>
            </a:r>
            <a:endParaRPr/>
          </a:p>
        </p:txBody>
      </p:sp>
      <p:sp>
        <p:nvSpPr>
          <p:cNvPr id="248" name="Google Shape;248;g2db6b35153d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Carrie</a:t>
            </a:r>
            <a:endParaRPr/>
          </a:p>
        </p:txBody>
      </p:sp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db6b35153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db6b35153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Utilizing Profitcents </a:t>
            </a:r>
            <a:endParaRPr/>
          </a:p>
        </p:txBody>
      </p:sp>
      <p:sp>
        <p:nvSpPr>
          <p:cNvPr id="258" name="Google Shape;258;g2db6b35153d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0859734839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Christian</a:t>
            </a:r>
            <a:endParaRPr/>
          </a:p>
        </p:txBody>
      </p:sp>
      <p:sp>
        <p:nvSpPr>
          <p:cNvPr id="267" name="Google Shape;267;g20859734839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0859734839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0859734839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Carrie</a:t>
            </a:r>
            <a:endParaRPr/>
          </a:p>
        </p:txBody>
      </p:sp>
      <p:sp>
        <p:nvSpPr>
          <p:cNvPr id="278" name="Google Shape;278;g20859734839_0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728836137a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728836137a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Carrie</a:t>
            </a:r>
            <a:endParaRPr/>
          </a:p>
        </p:txBody>
      </p:sp>
      <p:sp>
        <p:nvSpPr>
          <p:cNvPr id="286" name="Google Shape;286;g2728836137a_0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728836137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728836137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2728836137a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728836137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728836137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2728836137a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728836137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728836137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728836137a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728836137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728836137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2728836137a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728836137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728836137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2728836137a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728836137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728836137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2728836137a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b73d39a47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Carrie</a:t>
            </a:r>
            <a:endParaRPr/>
          </a:p>
        </p:txBody>
      </p:sp>
      <p:sp>
        <p:nvSpPr>
          <p:cNvPr id="90" name="Google Shape;90;g2b73d39a47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728836137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728836137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2728836137a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728836137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728836137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2728836137a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728836137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728836137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2728836137a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728836137a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728836137a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Carrie</a:t>
            </a:r>
            <a:endParaRPr/>
          </a:p>
        </p:txBody>
      </p:sp>
      <p:sp>
        <p:nvSpPr>
          <p:cNvPr id="357" name="Google Shape;357;g2728836137a_0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2bfbf5969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Christian</a:t>
            </a:r>
            <a:endParaRPr/>
          </a:p>
        </p:txBody>
      </p:sp>
      <p:sp>
        <p:nvSpPr>
          <p:cNvPr id="370" name="Google Shape;370;g22bfbf5969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b72f147d7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b72f147d7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Christian</a:t>
            </a:r>
            <a:endParaRPr/>
          </a:p>
        </p:txBody>
      </p:sp>
      <p:sp>
        <p:nvSpPr>
          <p:cNvPr id="379" name="Google Shape;379;g2b72f147d78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0859734839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Christian</a:t>
            </a:r>
            <a:endParaRPr/>
          </a:p>
        </p:txBody>
      </p:sp>
      <p:sp>
        <p:nvSpPr>
          <p:cNvPr id="388" name="Google Shape;388;g20859734839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0859734839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Christian</a:t>
            </a:r>
            <a:endParaRPr/>
          </a:p>
        </p:txBody>
      </p:sp>
      <p:sp>
        <p:nvSpPr>
          <p:cNvPr id="388" name="Google Shape;388;g20859734839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1040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5b9345d8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25b9345d8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Carrie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085973483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085973483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Carrie</a:t>
            </a:r>
            <a:endParaRPr/>
          </a:p>
        </p:txBody>
      </p:sp>
      <p:sp>
        <p:nvSpPr>
          <p:cNvPr id="115" name="Google Shape;115;g20859734839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728836137a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728836137a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Carrie</a:t>
            </a:r>
            <a:endParaRPr/>
          </a:p>
        </p:txBody>
      </p:sp>
      <p:sp>
        <p:nvSpPr>
          <p:cNvPr id="129" name="Google Shape;129;g2728836137a_0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44f40716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Carrie</a:t>
            </a:r>
            <a:endParaRPr/>
          </a:p>
        </p:txBody>
      </p:sp>
      <p:sp>
        <p:nvSpPr>
          <p:cNvPr id="136" name="Google Shape;136;g2144f40716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144f40716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Christian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Franklin County Development Council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Chamber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2144f40716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0859734839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0859734839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Carrie</a:t>
            </a:r>
            <a:endParaRPr/>
          </a:p>
        </p:txBody>
      </p:sp>
      <p:sp>
        <p:nvSpPr>
          <p:cNvPr id="157" name="Google Shape;157;g20859734839_0_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-125" y="0"/>
            <a:ext cx="9144250" cy="5863987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311700" y="719633"/>
            <a:ext cx="8520600" cy="1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311700" y="2504747"/>
            <a:ext cx="42426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311750" y="1108233"/>
            <a:ext cx="5334900" cy="16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311700" y="2828567"/>
            <a:ext cx="5334900" cy="12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0" y="64132"/>
            <a:ext cx="9144250" cy="5863987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>
            <a:off x="0" y="0"/>
            <a:ext cx="9144250" cy="5863987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311700" y="719633"/>
            <a:ext cx="8520600" cy="1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431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0" y="58833"/>
            <a:ext cx="4313625" cy="5865687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" name="Google Shape;26;p4"/>
          <p:cNvSpPr/>
          <p:nvPr/>
        </p:nvSpPr>
        <p:spPr>
          <a:xfrm>
            <a:off x="-125" y="0"/>
            <a:ext cx="4316900" cy="5860653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25" y="667900"/>
            <a:ext cx="3706500" cy="3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644675" y="667900"/>
            <a:ext cx="4166400" cy="54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0" y="0"/>
            <a:ext cx="9144000" cy="17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311700" y="2007600"/>
            <a:ext cx="3999900" cy="4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4832400" y="2007600"/>
            <a:ext cx="3999900" cy="4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0" y="0"/>
            <a:ext cx="9144000" cy="17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0" y="0"/>
            <a:ext cx="3764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311725" y="667900"/>
            <a:ext cx="3127500" cy="24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311700" y="3187533"/>
            <a:ext cx="3127500" cy="30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311675" y="1064800"/>
            <a:ext cx="6247800" cy="47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311300" y="667900"/>
            <a:ext cx="3704400" cy="27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304800" y="3502300"/>
            <a:ext cx="3704400" cy="12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2"/>
          </p:nvPr>
        </p:nvSpPr>
        <p:spPr>
          <a:xfrm>
            <a:off x="4879025" y="667900"/>
            <a:ext cx="3954000" cy="54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/>
          <p:nvPr/>
        </p:nvSpPr>
        <p:spPr>
          <a:xfrm>
            <a:off x="0" y="5825333"/>
            <a:ext cx="9144000" cy="103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311700" y="6028533"/>
            <a:ext cx="79794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9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mailto:carriepoe@ku.edu" TargetMode="External"/><Relationship Id="rId3" Type="http://schemas.openxmlformats.org/officeDocument/2006/relationships/image" Target="../media/image8.jpg"/><Relationship Id="rId7" Type="http://schemas.openxmlformats.org/officeDocument/2006/relationships/hyperlink" Target="mailto:hopkinsc@ku.edu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kristinamease@ku.edu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44.png"/><Relationship Id="rId9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0575"/>
            <a:ext cx="9144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>
            <a:spLocks noGrp="1"/>
          </p:cNvSpPr>
          <p:nvPr>
            <p:ph type="ctrTitle" idx="4294967295"/>
          </p:nvPr>
        </p:nvSpPr>
        <p:spPr>
          <a:xfrm>
            <a:off x="625100" y="689446"/>
            <a:ext cx="7512300" cy="17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Fearless Financials: Conquering the Worries of Managing Money for Small Business Owners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4294967295"/>
          </p:nvPr>
        </p:nvSpPr>
        <p:spPr>
          <a:xfrm>
            <a:off x="1134500" y="2580625"/>
            <a:ext cx="6493500" cy="19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5F5F5"/>
                </a:solidFill>
              </a:rPr>
              <a:t>Presented by:</a:t>
            </a:r>
            <a:endParaRPr sz="2100">
              <a:solidFill>
                <a:srgbClr val="F5F5F5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5F5F5"/>
                </a:solidFill>
              </a:rPr>
              <a:t>KU Small Business Development Center</a:t>
            </a:r>
            <a:endParaRPr sz="2600">
              <a:solidFill>
                <a:srgbClr val="F5F5F5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5F5F5"/>
                </a:solidFill>
              </a:rPr>
              <a:t>and </a:t>
            </a:r>
            <a:endParaRPr sz="2100">
              <a:solidFill>
                <a:srgbClr val="F5F5F5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600">
                <a:solidFill>
                  <a:srgbClr val="F5F5F5"/>
                </a:solidFill>
              </a:rPr>
              <a:t>Data Scribe Solutions</a:t>
            </a:r>
            <a:endParaRPr sz="2600">
              <a:solidFill>
                <a:srgbClr val="F5F5F5"/>
              </a:solidFill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2539050" y="4893950"/>
            <a:ext cx="4065900" cy="13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Brought to you by the: </a:t>
            </a:r>
            <a:endParaRPr sz="23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Ottawa Chamber of Commerce</a:t>
            </a:r>
            <a:endParaRPr sz="26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3" descr="Blue-Star-Head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04800"/>
            <a:ext cx="8229600" cy="13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Business Plan Outline and Samples 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69" name="Google Shape;16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6943" y="5787357"/>
            <a:ext cx="899857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850" y="2180575"/>
            <a:ext cx="3405251" cy="377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0200" y="2121350"/>
            <a:ext cx="3636749" cy="383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4" descr="Blue-Star-Head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04800"/>
            <a:ext cx="8229598" cy="13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7924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Cash Flow Template 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78" name="Google Shape;17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6943" y="5787357"/>
            <a:ext cx="899857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3050" y="1789000"/>
            <a:ext cx="6853901" cy="4926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5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5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Capital Structure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4294967295"/>
          </p:nvPr>
        </p:nvSpPr>
        <p:spPr>
          <a:xfrm>
            <a:off x="256100" y="1494725"/>
            <a:ext cx="4035600" cy="44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9600" b="1">
                <a:solidFill>
                  <a:schemeClr val="lt1"/>
                </a:solidFill>
              </a:rPr>
              <a:t>Bootstrapping</a:t>
            </a:r>
            <a:endParaRPr sz="9600" b="1">
              <a:solidFill>
                <a:schemeClr val="lt1"/>
              </a:solidFill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9600" b="1">
                <a:solidFill>
                  <a:schemeClr val="lt1"/>
                </a:solidFill>
              </a:rPr>
              <a:t>Savings</a:t>
            </a:r>
            <a:endParaRPr sz="9600" b="1">
              <a:solidFill>
                <a:schemeClr val="lt1"/>
              </a:solidFill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9600" b="1">
                <a:solidFill>
                  <a:schemeClr val="lt1"/>
                </a:solidFill>
              </a:rPr>
              <a:t>Retirement </a:t>
            </a:r>
            <a:endParaRPr sz="9600" b="1">
              <a:solidFill>
                <a:schemeClr val="lt1"/>
              </a:solidFill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9600" b="1">
                <a:solidFill>
                  <a:schemeClr val="lt1"/>
                </a:solidFill>
              </a:rPr>
              <a:t>Family</a:t>
            </a:r>
            <a:endParaRPr sz="9600" b="1">
              <a:solidFill>
                <a:schemeClr val="lt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9600" b="1">
                <a:solidFill>
                  <a:schemeClr val="lt1"/>
                </a:solidFill>
              </a:rPr>
              <a:t>Grant</a:t>
            </a:r>
            <a:endParaRPr sz="9600" b="1">
              <a:solidFill>
                <a:schemeClr val="lt1"/>
              </a:solidFill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9600" b="1">
                <a:solidFill>
                  <a:schemeClr val="lt1"/>
                </a:solidFill>
              </a:rPr>
              <a:t>Federal </a:t>
            </a:r>
            <a:endParaRPr sz="9600" b="1">
              <a:solidFill>
                <a:schemeClr val="lt1"/>
              </a:solidFill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9600" b="1">
                <a:solidFill>
                  <a:schemeClr val="lt1"/>
                </a:solidFill>
              </a:rPr>
              <a:t>State</a:t>
            </a:r>
            <a:endParaRPr sz="9600" b="1">
              <a:solidFill>
                <a:schemeClr val="lt1"/>
              </a:solidFill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9600" b="1">
                <a:solidFill>
                  <a:schemeClr val="lt1"/>
                </a:solidFill>
              </a:rPr>
              <a:t>Commercial  </a:t>
            </a:r>
            <a:endParaRPr sz="9600" b="1">
              <a:solidFill>
                <a:schemeClr val="lt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9600" b="1">
                <a:solidFill>
                  <a:schemeClr val="lt1"/>
                </a:solidFill>
              </a:rPr>
              <a:t>Partners</a:t>
            </a:r>
            <a:endParaRPr sz="9600" b="1">
              <a:solidFill>
                <a:schemeClr val="lt1"/>
              </a:solidFill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9600" b="1">
                <a:solidFill>
                  <a:schemeClr val="lt1"/>
                </a:solidFill>
              </a:rPr>
              <a:t>Controlling parties </a:t>
            </a:r>
            <a:endParaRPr sz="96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5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  <p:sp>
        <p:nvSpPr>
          <p:cNvPr id="188" name="Google Shape;188;p25"/>
          <p:cNvSpPr txBox="1"/>
          <p:nvPr/>
        </p:nvSpPr>
        <p:spPr>
          <a:xfrm>
            <a:off x="4826425" y="1417650"/>
            <a:ext cx="3543000" cy="4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Char char="●"/>
            </a:pPr>
            <a:r>
              <a:rPr lang="en-US" sz="2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Loan</a:t>
            </a:r>
            <a:endParaRPr sz="2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Char char="○"/>
            </a:pPr>
            <a:r>
              <a:rPr lang="en-US" sz="2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SBA</a:t>
            </a:r>
            <a:endParaRPr sz="2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Char char="○"/>
            </a:pPr>
            <a:r>
              <a:rPr lang="en-US" sz="2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Network Kansas </a:t>
            </a:r>
            <a:endParaRPr sz="2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Char char="○"/>
            </a:pPr>
            <a:r>
              <a:rPr lang="en-US" sz="2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Banks/CDFI</a:t>
            </a:r>
            <a:endParaRPr sz="2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Char char="●"/>
            </a:pPr>
            <a:r>
              <a:rPr lang="en-US" sz="2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Venture Capital</a:t>
            </a:r>
            <a:endParaRPr sz="2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Char char="○"/>
            </a:pPr>
            <a:r>
              <a:rPr lang="en-US" sz="2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Equity  </a:t>
            </a:r>
            <a:endParaRPr sz="2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Char char="○"/>
            </a:pPr>
            <a:r>
              <a:rPr lang="en-US" sz="2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Debt </a:t>
            </a:r>
            <a:endParaRPr sz="2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9" name="Google Shape;189;p25" title="Start Up - Free of Charge Creative Commons Highway Sign ima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600" y="274653"/>
            <a:ext cx="1489950" cy="99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 title="business, the next step, next, success, stairs, board, drawing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9925" y="5288650"/>
            <a:ext cx="1773251" cy="1182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6" descr="Blue-Star-Head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850" y="164125"/>
            <a:ext cx="8229598" cy="13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 txBox="1"/>
          <p:nvPr/>
        </p:nvSpPr>
        <p:spPr>
          <a:xfrm>
            <a:off x="463050" y="240325"/>
            <a:ext cx="7924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Capital Access Center</a:t>
            </a:r>
            <a:endParaRPr sz="3055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98" name="Google Shape;19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6593" y="5646682"/>
            <a:ext cx="899857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 txBox="1"/>
          <p:nvPr/>
        </p:nvSpPr>
        <p:spPr>
          <a:xfrm>
            <a:off x="2593875" y="2184600"/>
            <a:ext cx="5379300" cy="24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5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5"/>
              <a:buFont typeface="Malgun Gothic"/>
              <a:buChar char="●"/>
            </a:pPr>
            <a:r>
              <a:rPr lang="en-US" sz="1904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Need help accessing capital?</a:t>
            </a:r>
            <a:endParaRPr sz="1904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457200" lvl="0" indent="-3495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5"/>
              <a:buFont typeface="Malgun Gothic"/>
              <a:buChar char="●"/>
            </a:pPr>
            <a:r>
              <a:rPr lang="en-US" sz="1904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Free and part of the KS SBDC services</a:t>
            </a:r>
            <a:endParaRPr sz="1904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457200" lvl="0" indent="-3495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5"/>
              <a:buFont typeface="Malgun Gothic"/>
              <a:buChar char="●"/>
            </a:pPr>
            <a:r>
              <a:rPr lang="en-US" sz="1904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Loan eligibility review</a:t>
            </a:r>
            <a:endParaRPr sz="1904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457200" lvl="0" indent="-3495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5"/>
              <a:buFont typeface="Malgun Gothic"/>
              <a:buChar char="●"/>
            </a:pPr>
            <a:r>
              <a:rPr lang="en-US" sz="1904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Can assist in sourcing a commercial loan</a:t>
            </a:r>
            <a:endParaRPr sz="1904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457200" lvl="0" indent="-3495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5"/>
              <a:buFont typeface="Malgun Gothic"/>
              <a:buChar char="●"/>
            </a:pPr>
            <a:r>
              <a:rPr lang="en-US" sz="1904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Prior bankers who work for you </a:t>
            </a:r>
            <a:endParaRPr sz="1904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050" y="2137450"/>
            <a:ext cx="1990525" cy="396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7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>
            <a:spLocks noGrp="1"/>
          </p:cNvSpPr>
          <p:nvPr>
            <p:ph type="title" idx="4294967295"/>
          </p:nvPr>
        </p:nvSpPr>
        <p:spPr>
          <a:xfrm>
            <a:off x="457200" y="1385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5 C’s of Credit  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08" name="Google Shape;208;p27"/>
          <p:cNvSpPr txBox="1">
            <a:spLocks noGrp="1"/>
          </p:cNvSpPr>
          <p:nvPr>
            <p:ph type="body" idx="4294967295"/>
          </p:nvPr>
        </p:nvSpPr>
        <p:spPr>
          <a:xfrm>
            <a:off x="371425" y="1192050"/>
            <a:ext cx="8229600" cy="44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Collateral 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Personal assets </a:t>
            </a:r>
            <a:endParaRPr sz="11050" b="1">
              <a:solidFill>
                <a:schemeClr val="lt1"/>
              </a:solidFill>
            </a:endParaRPr>
          </a:p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Capital 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Funding needed </a:t>
            </a:r>
            <a:endParaRPr sz="11050" b="1">
              <a:solidFill>
                <a:schemeClr val="lt1"/>
              </a:solidFill>
            </a:endParaRPr>
          </a:p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Character 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credit score </a:t>
            </a:r>
            <a:endParaRPr sz="11050" b="1">
              <a:solidFill>
                <a:schemeClr val="lt1"/>
              </a:solidFill>
            </a:endParaRPr>
          </a:p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Capacity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free cashflow to pay back</a:t>
            </a:r>
            <a:endParaRPr sz="11050" b="1">
              <a:solidFill>
                <a:schemeClr val="lt1"/>
              </a:solidFill>
            </a:endParaRPr>
          </a:p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Conditions 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underwriting </a:t>
            </a:r>
            <a:endParaRPr sz="1105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5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  <p:pic>
        <p:nvPicPr>
          <p:cNvPr id="209" name="Google Shape;209;p27" title="Keep money in the bank | Public domain vector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3000" y="1192050"/>
            <a:ext cx="2679100" cy="267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8" descr="Blue-Star-Head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04800"/>
            <a:ext cx="8229598" cy="13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8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7924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Cash Flow Template 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16" name="Google Shape;21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6943" y="5787357"/>
            <a:ext cx="899857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0200" y="2426700"/>
            <a:ext cx="6861876" cy="368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9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9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Minimum Viable Product (MVP)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25" name="Google Shape;225;p29"/>
          <p:cNvSpPr txBox="1">
            <a:spLocks noGrp="1"/>
          </p:cNvSpPr>
          <p:nvPr>
            <p:ph type="body" idx="4294967295"/>
          </p:nvPr>
        </p:nvSpPr>
        <p:spPr>
          <a:xfrm>
            <a:off x="392125" y="1691275"/>
            <a:ext cx="8229600" cy="44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Minimum Viable Product approach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Start Up Costs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Leasehold Improvements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Marketing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Contracts/Legal fees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Bookkeeping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Insurance</a:t>
            </a:r>
            <a:endParaRPr sz="1105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5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0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Growth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3" name="Google Shape;233;p30"/>
          <p:cNvSpPr txBox="1">
            <a:spLocks noGrp="1"/>
          </p:cNvSpPr>
          <p:nvPr>
            <p:ph type="body" idx="4294967295"/>
          </p:nvPr>
        </p:nvSpPr>
        <p:spPr>
          <a:xfrm>
            <a:off x="392125" y="1691275"/>
            <a:ext cx="8229600" cy="44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Storefront</a:t>
            </a:r>
            <a:endParaRPr sz="11050" b="1">
              <a:solidFill>
                <a:schemeClr val="lt1"/>
              </a:solidFill>
            </a:endParaRPr>
          </a:p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Leasehold improvements</a:t>
            </a:r>
            <a:endParaRPr sz="11050" b="1">
              <a:solidFill>
                <a:schemeClr val="lt1"/>
              </a:solidFill>
            </a:endParaRPr>
          </a:p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Online Sales</a:t>
            </a:r>
            <a:endParaRPr sz="11050" b="1">
              <a:solidFill>
                <a:schemeClr val="lt1"/>
              </a:solidFill>
            </a:endParaRPr>
          </a:p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Employee(s)</a:t>
            </a:r>
            <a:endParaRPr sz="11050" b="1">
              <a:solidFill>
                <a:schemeClr val="lt1"/>
              </a:solidFill>
            </a:endParaRPr>
          </a:p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Employee benefits</a:t>
            </a:r>
            <a:endParaRPr sz="11050" b="1">
              <a:solidFill>
                <a:schemeClr val="lt1"/>
              </a:solidFill>
            </a:endParaRPr>
          </a:p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Product expansion</a:t>
            </a:r>
            <a:endParaRPr sz="1105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5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  <p:pic>
        <p:nvPicPr>
          <p:cNvPr id="234" name="Google Shape;234;p30" title="Botonimpacto Pusimpacto 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4600" y="3809200"/>
            <a:ext cx="2592150" cy="235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1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1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Buy/Sell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42" name="Google Shape;242;p31"/>
          <p:cNvSpPr txBox="1">
            <a:spLocks noGrp="1"/>
          </p:cNvSpPr>
          <p:nvPr>
            <p:ph type="body" idx="4294967295"/>
          </p:nvPr>
        </p:nvSpPr>
        <p:spPr>
          <a:xfrm>
            <a:off x="392125" y="1691275"/>
            <a:ext cx="4375800" cy="44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Buying approach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Purchase price 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Review financials 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Projections 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Roles of purchaser and seller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Are you being rushed? </a:t>
            </a:r>
            <a:endParaRPr sz="11050" b="1">
              <a:solidFill>
                <a:schemeClr val="lt1"/>
              </a:solidFill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50" b="1">
                <a:solidFill>
                  <a:schemeClr val="lt1"/>
                </a:solidFill>
              </a:rPr>
              <a:t> </a:t>
            </a:r>
            <a:endParaRPr sz="1105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5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  <p:sp>
        <p:nvSpPr>
          <p:cNvPr id="243" name="Google Shape;243;p31"/>
          <p:cNvSpPr txBox="1">
            <a:spLocks noGrp="1"/>
          </p:cNvSpPr>
          <p:nvPr>
            <p:ph type="body" idx="4294967295"/>
          </p:nvPr>
        </p:nvSpPr>
        <p:spPr>
          <a:xfrm>
            <a:off x="4572000" y="1691275"/>
            <a:ext cx="4375800" cy="44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Selling approach 	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Am I ready to sell?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How much do I need?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How much is it worth 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What’s my next gig?</a:t>
            </a:r>
            <a:endParaRPr sz="11050" b="1">
              <a:solidFill>
                <a:schemeClr val="lt1"/>
              </a:solidFill>
            </a:endParaRPr>
          </a:p>
          <a:p>
            <a:pPr marL="1371600" lvl="2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■"/>
            </a:pPr>
            <a:r>
              <a:rPr lang="en-US" sz="11050" b="1">
                <a:solidFill>
                  <a:schemeClr val="lt1"/>
                </a:solidFill>
              </a:rPr>
              <a:t>(Whats next?) </a:t>
            </a:r>
            <a:endParaRPr sz="1105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5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  <p:pic>
        <p:nvPicPr>
          <p:cNvPr id="244" name="Google Shape;244;p31" title="File:Money.svg - Wikiped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9575" y="144775"/>
            <a:ext cx="1455891" cy="154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2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Relationships and Finances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52" name="Google Shape;252;p32"/>
          <p:cNvSpPr txBox="1">
            <a:spLocks noGrp="1"/>
          </p:cNvSpPr>
          <p:nvPr>
            <p:ph type="body" idx="4294967295"/>
          </p:nvPr>
        </p:nvSpPr>
        <p:spPr>
          <a:xfrm>
            <a:off x="266775" y="1417650"/>
            <a:ext cx="3767100" cy="49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9516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77"/>
              <a:buChar char="●"/>
            </a:pPr>
            <a:r>
              <a:rPr lang="en-US" sz="2376" b="1">
                <a:solidFill>
                  <a:schemeClr val="lt1"/>
                </a:solidFill>
              </a:rPr>
              <a:t>SBDC advisor </a:t>
            </a:r>
            <a:endParaRPr sz="2376" b="1">
              <a:solidFill>
                <a:schemeClr val="lt1"/>
              </a:solidFill>
            </a:endParaRPr>
          </a:p>
          <a:p>
            <a:pPr marL="914400" lvl="1" indent="-37882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66"/>
              <a:buChar char="○"/>
            </a:pPr>
            <a:r>
              <a:rPr lang="en-US" sz="2365" b="1">
                <a:solidFill>
                  <a:schemeClr val="lt1"/>
                </a:solidFill>
              </a:rPr>
              <a:t>Financial breakdown </a:t>
            </a:r>
            <a:endParaRPr sz="2365" b="1">
              <a:solidFill>
                <a:schemeClr val="lt1"/>
              </a:solidFill>
            </a:endParaRPr>
          </a:p>
          <a:p>
            <a:pPr marL="914400" lvl="1" indent="-37882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66"/>
              <a:buChar char="○"/>
            </a:pPr>
            <a:r>
              <a:rPr lang="en-US" sz="2365" b="1">
                <a:solidFill>
                  <a:schemeClr val="lt1"/>
                </a:solidFill>
              </a:rPr>
              <a:t>Income statement/Balance sheet</a:t>
            </a:r>
            <a:endParaRPr sz="2365" b="1">
              <a:solidFill>
                <a:schemeClr val="lt1"/>
              </a:solidFill>
            </a:endParaRPr>
          </a:p>
          <a:p>
            <a:pPr marL="914400" lvl="1" indent="-37882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66"/>
              <a:buChar char="○"/>
            </a:pPr>
            <a:r>
              <a:rPr lang="en-US" sz="2365" b="1">
                <a:solidFill>
                  <a:schemeClr val="lt1"/>
                </a:solidFill>
              </a:rPr>
              <a:t>Cashflow </a:t>
            </a:r>
            <a:endParaRPr sz="2365" b="1">
              <a:solidFill>
                <a:schemeClr val="lt1"/>
              </a:solidFill>
            </a:endParaRPr>
          </a:p>
        </p:txBody>
      </p:sp>
      <p:sp>
        <p:nvSpPr>
          <p:cNvPr id="253" name="Google Shape;253;p32"/>
          <p:cNvSpPr txBox="1">
            <a:spLocks noGrp="1"/>
          </p:cNvSpPr>
          <p:nvPr>
            <p:ph type="body" idx="4294967295"/>
          </p:nvPr>
        </p:nvSpPr>
        <p:spPr>
          <a:xfrm>
            <a:off x="4230700" y="1417650"/>
            <a:ext cx="4548000" cy="49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457200" lvl="0" indent="-3849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9850" b="1">
                <a:solidFill>
                  <a:schemeClr val="lt1"/>
                </a:solidFill>
              </a:rPr>
              <a:t>Banker</a:t>
            </a:r>
            <a:endParaRPr sz="9850" b="1">
              <a:solidFill>
                <a:schemeClr val="lt1"/>
              </a:solidFill>
            </a:endParaRPr>
          </a:p>
          <a:p>
            <a:pPr marL="914400" lvl="1" indent="-3849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9850" b="1">
                <a:solidFill>
                  <a:schemeClr val="lt1"/>
                </a:solidFill>
              </a:rPr>
              <a:t>LOC</a:t>
            </a:r>
            <a:endParaRPr sz="9850" b="1">
              <a:solidFill>
                <a:schemeClr val="lt1"/>
              </a:solidFill>
            </a:endParaRPr>
          </a:p>
          <a:p>
            <a:pPr marL="914400" lvl="1" indent="-3849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9850" b="1">
                <a:solidFill>
                  <a:schemeClr val="lt1"/>
                </a:solidFill>
              </a:rPr>
              <a:t>Bank account</a:t>
            </a:r>
            <a:endParaRPr sz="9850" b="1">
              <a:solidFill>
                <a:schemeClr val="lt1"/>
              </a:solidFill>
            </a:endParaRPr>
          </a:p>
          <a:p>
            <a:pPr marL="457200" lvl="0" indent="-3849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9850" b="1">
                <a:solidFill>
                  <a:schemeClr val="lt1"/>
                </a:solidFill>
              </a:rPr>
              <a:t>Bookkeeper</a:t>
            </a:r>
            <a:endParaRPr sz="9850" b="1">
              <a:solidFill>
                <a:schemeClr val="lt1"/>
              </a:solidFill>
            </a:endParaRPr>
          </a:p>
          <a:p>
            <a:pPr marL="914400" lvl="1" indent="-3849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9850" b="1">
                <a:solidFill>
                  <a:schemeClr val="lt1"/>
                </a:solidFill>
              </a:rPr>
              <a:t>Weekly/ monthly meeting </a:t>
            </a:r>
            <a:endParaRPr sz="9850" b="1">
              <a:solidFill>
                <a:schemeClr val="lt1"/>
              </a:solidFill>
            </a:endParaRPr>
          </a:p>
          <a:p>
            <a:pPr marL="914400" lvl="1" indent="-3849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9850" b="1">
                <a:solidFill>
                  <a:schemeClr val="lt1"/>
                </a:solidFill>
              </a:rPr>
              <a:t>Records management</a:t>
            </a:r>
            <a:endParaRPr sz="9850" b="1">
              <a:solidFill>
                <a:schemeClr val="lt1"/>
              </a:solidFill>
            </a:endParaRPr>
          </a:p>
          <a:p>
            <a:pPr marL="457200" lvl="0" indent="-3849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9850" b="1">
                <a:solidFill>
                  <a:schemeClr val="lt1"/>
                </a:solidFill>
              </a:rPr>
              <a:t>Accountant/CPA</a:t>
            </a:r>
            <a:endParaRPr sz="9850" b="1">
              <a:solidFill>
                <a:schemeClr val="lt1"/>
              </a:solidFill>
            </a:endParaRPr>
          </a:p>
          <a:p>
            <a:pPr marL="914400" lvl="1" indent="-3849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9850" b="1">
                <a:solidFill>
                  <a:schemeClr val="lt1"/>
                </a:solidFill>
              </a:rPr>
              <a:t>Quarterly meetings </a:t>
            </a:r>
            <a:endParaRPr sz="9850" b="1">
              <a:solidFill>
                <a:schemeClr val="lt1"/>
              </a:solidFill>
            </a:endParaRPr>
          </a:p>
          <a:p>
            <a:pPr marL="914400" lvl="1" indent="-3849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9850" b="1">
                <a:solidFill>
                  <a:schemeClr val="lt1"/>
                </a:solidFill>
              </a:rPr>
              <a:t>Reconciliation </a:t>
            </a:r>
            <a:endParaRPr sz="985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5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  <p:pic>
        <p:nvPicPr>
          <p:cNvPr id="254" name="Google Shape;254;p32" title="Network - Free of Charge Creative Commons Office worker pointing ..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4791549"/>
            <a:ext cx="2749373" cy="183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 descr="cover-templat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" y="-87925"/>
            <a:ext cx="914399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>
            <a:spLocks noGrp="1"/>
          </p:cNvSpPr>
          <p:nvPr>
            <p:ph type="ctrTitle"/>
          </p:nvPr>
        </p:nvSpPr>
        <p:spPr>
          <a:xfrm>
            <a:off x="515825" y="2240100"/>
            <a:ext cx="8540100" cy="23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lgun Gothic"/>
              <a:buNone/>
            </a:pPr>
            <a:r>
              <a:rPr lang="en-US" sz="5900" b="1">
                <a:solidFill>
                  <a:schemeClr val="lt1"/>
                </a:solidFill>
              </a:rPr>
              <a:t>KU Small Business Development Center</a:t>
            </a:r>
            <a:r>
              <a:rPr lang="en-US" b="1">
                <a:solidFill>
                  <a:schemeClr val="lt1"/>
                </a:solidFill>
              </a:rPr>
              <a:t> </a:t>
            </a:r>
            <a:endParaRPr b="1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>
            <a:off x="4419600" y="5257800"/>
            <a:ext cx="441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i="1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Advising. Consulting. Training. </a:t>
            </a:r>
            <a:r>
              <a:rPr lang="en-US" sz="2800" i="1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Growing Entrepreneurs</a:t>
            </a:r>
            <a:endParaRPr i="1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 sz="2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4696225" y="2163400"/>
            <a:ext cx="274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426" y="536374"/>
            <a:ext cx="1615329" cy="95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3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3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Management and your Finances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62" name="Google Shape;262;p33"/>
          <p:cNvSpPr txBox="1">
            <a:spLocks noGrp="1"/>
          </p:cNvSpPr>
          <p:nvPr>
            <p:ph type="body" idx="4294967295"/>
          </p:nvPr>
        </p:nvSpPr>
        <p:spPr>
          <a:xfrm>
            <a:off x="266775" y="1417650"/>
            <a:ext cx="3767100" cy="49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9516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77"/>
              <a:buChar char="●"/>
            </a:pPr>
            <a:r>
              <a:rPr lang="en-US" sz="2376" b="1">
                <a:solidFill>
                  <a:schemeClr val="lt1"/>
                </a:solidFill>
              </a:rPr>
              <a:t>Essential Operations Function</a:t>
            </a:r>
            <a:endParaRPr sz="2376" b="1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376" b="1">
              <a:solidFill>
                <a:schemeClr val="lt1"/>
              </a:solidFill>
            </a:endParaRPr>
          </a:p>
          <a:p>
            <a:pPr marL="457200" lvl="0" indent="-379516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377"/>
              <a:buChar char="●"/>
            </a:pPr>
            <a:r>
              <a:rPr lang="en-US" sz="2376" b="1">
                <a:solidFill>
                  <a:schemeClr val="lt1"/>
                </a:solidFill>
              </a:rPr>
              <a:t>Bookkeeping</a:t>
            </a:r>
            <a:endParaRPr sz="2376" b="1">
              <a:solidFill>
                <a:schemeClr val="lt1"/>
              </a:solidFill>
            </a:endParaRPr>
          </a:p>
          <a:p>
            <a:pPr marL="914400" lvl="1" indent="-379516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77"/>
              <a:buChar char="○"/>
            </a:pPr>
            <a:r>
              <a:rPr lang="en-US" sz="2328" b="1">
                <a:solidFill>
                  <a:schemeClr val="lt1"/>
                </a:solidFill>
              </a:rPr>
              <a:t>Knowing your expense categories</a:t>
            </a:r>
            <a:endParaRPr sz="2328" b="1">
              <a:solidFill>
                <a:schemeClr val="lt1"/>
              </a:solidFill>
            </a:endParaRPr>
          </a:p>
          <a:p>
            <a:pPr marL="914400" lvl="1" indent="-37646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29"/>
              <a:buChar char="○"/>
            </a:pPr>
            <a:r>
              <a:rPr lang="en-US" sz="2328" b="1">
                <a:solidFill>
                  <a:schemeClr val="lt1"/>
                </a:solidFill>
              </a:rPr>
              <a:t>Whose responsible</a:t>
            </a:r>
            <a:endParaRPr sz="2328" b="1">
              <a:solidFill>
                <a:schemeClr val="lt1"/>
              </a:solidFill>
            </a:endParaRPr>
          </a:p>
          <a:p>
            <a:pPr marL="914400" lvl="1" indent="-37646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29"/>
              <a:buChar char="○"/>
            </a:pPr>
            <a:r>
              <a:rPr lang="en-US" sz="2328" b="1">
                <a:solidFill>
                  <a:schemeClr val="lt1"/>
                </a:solidFill>
              </a:rPr>
              <a:t>Regular monitoring</a:t>
            </a:r>
            <a:endParaRPr sz="2328" b="1">
              <a:solidFill>
                <a:schemeClr val="lt1"/>
              </a:solidFill>
            </a:endParaRPr>
          </a:p>
          <a:p>
            <a:pPr marL="1371600" lvl="2" indent="-37646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29"/>
              <a:buChar char="■"/>
            </a:pPr>
            <a:r>
              <a:rPr lang="en-US" sz="2328" b="1">
                <a:solidFill>
                  <a:schemeClr val="lt1"/>
                </a:solidFill>
              </a:rPr>
              <a:t>Cashflow</a:t>
            </a:r>
            <a:endParaRPr sz="2328" b="1">
              <a:solidFill>
                <a:schemeClr val="lt1"/>
              </a:solidFill>
            </a:endParaRPr>
          </a:p>
        </p:txBody>
      </p:sp>
      <p:sp>
        <p:nvSpPr>
          <p:cNvPr id="263" name="Google Shape;263;p33"/>
          <p:cNvSpPr txBox="1">
            <a:spLocks noGrp="1"/>
          </p:cNvSpPr>
          <p:nvPr>
            <p:ph type="body" idx="4294967295"/>
          </p:nvPr>
        </p:nvSpPr>
        <p:spPr>
          <a:xfrm>
            <a:off x="4230700" y="1417650"/>
            <a:ext cx="4548000" cy="49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10000"/>
          </a:bodyPr>
          <a:lstStyle/>
          <a:p>
            <a:pPr marL="457200" lvl="0" indent="-3849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9850" b="1">
                <a:solidFill>
                  <a:schemeClr val="lt1"/>
                </a:solidFill>
              </a:rPr>
              <a:t>Income Taxes</a:t>
            </a:r>
            <a:endParaRPr sz="9850" b="1">
              <a:solidFill>
                <a:schemeClr val="lt1"/>
              </a:solidFill>
            </a:endParaRPr>
          </a:p>
          <a:p>
            <a:pPr marL="457200" lvl="0" indent="-3849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9850" b="1">
                <a:solidFill>
                  <a:schemeClr val="lt1"/>
                </a:solidFill>
              </a:rPr>
              <a:t>Sales Tax</a:t>
            </a:r>
            <a:endParaRPr sz="9850" b="1">
              <a:solidFill>
                <a:schemeClr val="lt1"/>
              </a:solidFill>
            </a:endParaRPr>
          </a:p>
          <a:p>
            <a:pPr marL="914400" lvl="1" indent="-3849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9850" b="1">
                <a:solidFill>
                  <a:schemeClr val="lt1"/>
                </a:solidFill>
              </a:rPr>
              <a:t>Registration and Remittance</a:t>
            </a:r>
            <a:endParaRPr sz="9850" b="1">
              <a:solidFill>
                <a:schemeClr val="lt1"/>
              </a:solidFill>
            </a:endParaRPr>
          </a:p>
          <a:p>
            <a:pPr marL="914400" lvl="1" indent="-3849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9850" b="1">
                <a:solidFill>
                  <a:schemeClr val="lt1"/>
                </a:solidFill>
              </a:rPr>
              <a:t>Exemption Certificates</a:t>
            </a:r>
            <a:endParaRPr sz="985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5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  <p:pic>
        <p:nvPicPr>
          <p:cNvPr id="264" name="Google Shape;26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3075" y="4398475"/>
            <a:ext cx="2150298" cy="2150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4" descr="Blue-Star-Head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04800"/>
            <a:ext cx="8229598" cy="13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4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7924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Financial Analysis  - </a:t>
            </a: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sz="4233">
                <a:solidFill>
                  <a:schemeClr val="lt1"/>
                </a:solidFill>
              </a:rPr>
              <a:t>Profitcents </a:t>
            </a:r>
            <a:endParaRPr sz="4233">
              <a:solidFill>
                <a:schemeClr val="lt1"/>
              </a:solidFill>
            </a:endParaRPr>
          </a:p>
        </p:txBody>
      </p:sp>
      <p:pic>
        <p:nvPicPr>
          <p:cNvPr id="271" name="Google Shape;27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6943" y="5787357"/>
            <a:ext cx="899857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50" y="2224650"/>
            <a:ext cx="4627394" cy="40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6950" y="2458200"/>
            <a:ext cx="4024425" cy="14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4653" y="4034600"/>
            <a:ext cx="2967676" cy="175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5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282" name="Google Shape;282;p35" descr="A logo with a black background&#10;&#10;Description automatically generat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5175" y="287000"/>
            <a:ext cx="6067425" cy="46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6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6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7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8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9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0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1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2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858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9425" y="0"/>
            <a:ext cx="9242849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OUR TEAM</a:t>
            </a:r>
            <a:endParaRPr sz="4400" b="1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6472350" y="4214650"/>
            <a:ext cx="2770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Christian Hopkins, </a:t>
            </a:r>
            <a:r>
              <a:rPr lang="en-US" sz="2000" b="1" i="1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Business Advisor </a:t>
            </a:r>
            <a:endParaRPr i="1"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6472350" y="2200875"/>
            <a:ext cx="2342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Kristina Edwards, </a:t>
            </a:r>
            <a:endParaRPr sz="2000" b="1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1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Regional Director</a:t>
            </a:r>
            <a:r>
              <a:rPr lang="en-US" sz="2000" b="1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br>
              <a:rPr lang="en-US" sz="2000" b="1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endParaRPr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6472350" y="3216675"/>
            <a:ext cx="2342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Carrie Poe, </a:t>
            </a:r>
            <a:endParaRPr sz="2000" b="1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1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Business Advisor</a:t>
            </a:r>
            <a:br>
              <a:rPr lang="en-US" sz="2000" b="1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endParaRPr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98" name="Google Shape;98;p16"/>
          <p:cNvPicPr preferRelativeResize="0"/>
          <p:nvPr/>
        </p:nvPicPr>
        <p:blipFill rotWithShape="1">
          <a:blip r:embed="rId4">
            <a:alphaModFix/>
          </a:blip>
          <a:srcRect l="11223" t="27105" r="15371" b="15197"/>
          <a:stretch/>
        </p:blipFill>
        <p:spPr>
          <a:xfrm>
            <a:off x="284875" y="1417833"/>
            <a:ext cx="3461223" cy="361310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/>
        </p:nvSpPr>
        <p:spPr>
          <a:xfrm>
            <a:off x="6596975" y="5190375"/>
            <a:ext cx="2342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Will Katz, </a:t>
            </a:r>
            <a:endParaRPr sz="2000" b="1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1" i="1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Business Advisor</a:t>
            </a:r>
            <a:br>
              <a:rPr lang="en-US" sz="2000" b="1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endParaRPr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 rotWithShape="1">
          <a:blip r:embed="rId5">
            <a:alphaModFix/>
          </a:blip>
          <a:srcRect l="16015" t="11527"/>
          <a:stretch/>
        </p:blipFill>
        <p:spPr>
          <a:xfrm>
            <a:off x="284875" y="3682734"/>
            <a:ext cx="3178750" cy="251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 rotWithShape="1">
          <a:blip r:embed="rId6">
            <a:alphaModFix/>
          </a:blip>
          <a:srcRect l="12141" t="10401" b="18114"/>
          <a:stretch/>
        </p:blipFill>
        <p:spPr>
          <a:xfrm>
            <a:off x="3076075" y="3159743"/>
            <a:ext cx="2770499" cy="3177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3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4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5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6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6"/>
          <p:cNvSpPr txBox="1">
            <a:spLocks noGrp="1"/>
          </p:cNvSpPr>
          <p:nvPr>
            <p:ph type="title" idx="4294967295"/>
          </p:nvPr>
        </p:nvSpPr>
        <p:spPr>
          <a:xfrm>
            <a:off x="211000" y="7063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Our Mission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61" name="Google Shape;361;p46"/>
          <p:cNvSpPr txBox="1">
            <a:spLocks noGrp="1"/>
          </p:cNvSpPr>
          <p:nvPr>
            <p:ph type="title" idx="4294967295"/>
          </p:nvPr>
        </p:nvSpPr>
        <p:spPr>
          <a:xfrm>
            <a:off x="284275" y="35567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Our Vision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62" name="Google Shape;362;p46"/>
          <p:cNvSpPr txBox="1">
            <a:spLocks noGrp="1"/>
          </p:cNvSpPr>
          <p:nvPr>
            <p:ph type="body" idx="4294967295"/>
          </p:nvPr>
        </p:nvSpPr>
        <p:spPr>
          <a:xfrm>
            <a:off x="211000" y="1849325"/>
            <a:ext cx="82296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1397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r>
              <a:rPr lang="en-US" sz="13706" i="1">
                <a:solidFill>
                  <a:schemeClr val="lt1"/>
                </a:solidFill>
              </a:rPr>
              <a:t>Help more people!</a:t>
            </a:r>
            <a:endParaRPr sz="13706" i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7706" i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7706" i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4615"/>
              <a:buNone/>
            </a:pPr>
            <a:endParaRPr/>
          </a:p>
          <a:p>
            <a:pPr marL="342900" lvl="0" indent="-13970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  <p:sp>
        <p:nvSpPr>
          <p:cNvPr id="363" name="Google Shape;363;p46"/>
          <p:cNvSpPr txBox="1">
            <a:spLocks noGrp="1"/>
          </p:cNvSpPr>
          <p:nvPr>
            <p:ph type="body" idx="4294967295"/>
          </p:nvPr>
        </p:nvSpPr>
        <p:spPr>
          <a:xfrm>
            <a:off x="284275" y="4804175"/>
            <a:ext cx="82296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342900" lvl="0" indent="-1397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r>
              <a:rPr lang="en-US" sz="13600" i="1">
                <a:solidFill>
                  <a:schemeClr val="lt1"/>
                </a:solidFill>
              </a:rPr>
              <a:t>Grow Kansas one small business at a time. </a:t>
            </a:r>
            <a:endParaRPr sz="13600" i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4615"/>
              <a:buNone/>
            </a:pPr>
            <a:endParaRPr/>
          </a:p>
          <a:p>
            <a:pPr marL="342900" lvl="0" indent="-13970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  <p:pic>
        <p:nvPicPr>
          <p:cNvPr id="364" name="Google Shape;364;p46" descr="cover-templat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" y="-208525"/>
            <a:ext cx="914399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6"/>
          <p:cNvSpPr txBox="1"/>
          <p:nvPr/>
        </p:nvSpPr>
        <p:spPr>
          <a:xfrm>
            <a:off x="5190000" y="4900250"/>
            <a:ext cx="30561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A Few Final Thoughts….</a:t>
            </a:r>
            <a:endParaRPr sz="40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6" name="Google Shape;366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426" y="536374"/>
            <a:ext cx="1615329" cy="95750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6"/>
          <p:cNvSpPr txBox="1"/>
          <p:nvPr/>
        </p:nvSpPr>
        <p:spPr>
          <a:xfrm>
            <a:off x="1777750" y="2125200"/>
            <a:ext cx="69936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1C232"/>
                </a:solidFill>
                <a:latin typeface="Roboto"/>
                <a:ea typeface="Roboto"/>
                <a:cs typeface="Roboto"/>
                <a:sym typeface="Roboto"/>
              </a:rPr>
              <a:t>That was a lot about finances right???</a:t>
            </a:r>
            <a:endParaRPr sz="3000" b="1">
              <a:solidFill>
                <a:srgbClr val="F1C23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47" descr="Blue-Star-Head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04800"/>
            <a:ext cx="8229598" cy="13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7"/>
          <p:cNvSpPr txBox="1">
            <a:spLocks noGrp="1"/>
          </p:cNvSpPr>
          <p:nvPr>
            <p:ph type="title"/>
          </p:nvPr>
        </p:nvSpPr>
        <p:spPr>
          <a:xfrm>
            <a:off x="457200" y="440975"/>
            <a:ext cx="7924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But wait! There is MORE the SBDC can help with… </a:t>
            </a:r>
            <a:r>
              <a:rPr lang="en-US" sz="4233">
                <a:solidFill>
                  <a:schemeClr val="lt1"/>
                </a:solidFill>
              </a:rPr>
              <a:t> </a:t>
            </a:r>
            <a:endParaRPr sz="4233">
              <a:solidFill>
                <a:schemeClr val="lt1"/>
              </a:solidFill>
            </a:endParaRPr>
          </a:p>
        </p:txBody>
      </p:sp>
      <p:pic>
        <p:nvPicPr>
          <p:cNvPr id="374" name="Google Shape;374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6943" y="5787357"/>
            <a:ext cx="899857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7"/>
          <p:cNvSpPr txBox="1">
            <a:spLocks noGrp="1"/>
          </p:cNvSpPr>
          <p:nvPr>
            <p:ph type="body" idx="1"/>
          </p:nvPr>
        </p:nvSpPr>
        <p:spPr>
          <a:xfrm>
            <a:off x="533400" y="1981200"/>
            <a:ext cx="7067700" cy="4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06387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58333"/>
              <a:buChar char="●"/>
            </a:pPr>
            <a:r>
              <a:rPr lang="en-US" sz="3359" b="1"/>
              <a:t>Referral Lists </a:t>
            </a:r>
            <a:endParaRPr sz="3359" b="1"/>
          </a:p>
          <a:p>
            <a:pPr marL="457200" lvl="0" indent="-30638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58333"/>
              <a:buChar char="●"/>
            </a:pPr>
            <a:r>
              <a:rPr lang="en-US" sz="3359" b="1"/>
              <a:t>Networking Groups </a:t>
            </a:r>
            <a:endParaRPr sz="3359" b="1"/>
          </a:p>
          <a:p>
            <a:pPr marL="457200" lvl="0" indent="-30638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58333"/>
              <a:buChar char="●"/>
            </a:pPr>
            <a:r>
              <a:rPr lang="en-US" sz="3359" b="1"/>
              <a:t>Training and Educational Opportunities (webinars and in person)</a:t>
            </a:r>
            <a:endParaRPr sz="3359" b="1"/>
          </a:p>
          <a:p>
            <a:pPr marL="457200" lvl="0" indent="-30638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58333"/>
              <a:buChar char="●"/>
            </a:pPr>
            <a:r>
              <a:rPr lang="en-US" sz="3359" b="1"/>
              <a:t>AI and my business</a:t>
            </a:r>
            <a:endParaRPr sz="3359" b="1"/>
          </a:p>
          <a:p>
            <a:pPr marL="457200" lvl="0" indent="-30638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58333"/>
              <a:buChar char="●"/>
            </a:pPr>
            <a:r>
              <a:rPr lang="en-US" sz="3359" b="1"/>
              <a:t>SEO optimization</a:t>
            </a:r>
            <a:endParaRPr sz="3359" b="1"/>
          </a:p>
          <a:p>
            <a:pPr marL="457200" lvl="0" indent="-30638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58333"/>
              <a:buChar char="●"/>
            </a:pPr>
            <a:r>
              <a:rPr lang="en-US" sz="3359" b="1"/>
              <a:t>fincen.gov/boi and does it apply to you?</a:t>
            </a:r>
            <a:endParaRPr sz="3359" b="1"/>
          </a:p>
          <a:p>
            <a:pPr marL="342900" lvl="0" indent="-1397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4615"/>
              <a:buFont typeface="Arial"/>
              <a:buNone/>
            </a:pPr>
            <a:endParaRPr/>
          </a:p>
          <a:p>
            <a:pPr marL="342900" lvl="0" indent="-1397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8" descr="Blue-Star-Head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850" y="164125"/>
            <a:ext cx="8229598" cy="13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8"/>
          <p:cNvSpPr txBox="1"/>
          <p:nvPr/>
        </p:nvSpPr>
        <p:spPr>
          <a:xfrm>
            <a:off x="301900" y="232213"/>
            <a:ext cx="7924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Beneficial Ownership Information</a:t>
            </a:r>
            <a:endParaRPr sz="3055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83" name="Google Shape;383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6593" y="5646682"/>
            <a:ext cx="899857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8"/>
          <p:cNvSpPr txBox="1"/>
          <p:nvPr/>
        </p:nvSpPr>
        <p:spPr>
          <a:xfrm>
            <a:off x="386850" y="1837700"/>
            <a:ext cx="6377700" cy="3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5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5"/>
              <a:buFont typeface="Malgun Gothic"/>
              <a:buChar char="●"/>
            </a:pPr>
            <a:r>
              <a:rPr lang="en-US" sz="1904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Financial Crimes Enforcement Network (FINCEN) requires report. </a:t>
            </a:r>
            <a:endParaRPr sz="1904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457200" lvl="0" indent="-3495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5"/>
              <a:buFont typeface="Malgun Gothic"/>
              <a:buChar char="●"/>
            </a:pPr>
            <a:r>
              <a:rPr lang="en-US" sz="1904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Required of any reporting company LLC or public corporation. </a:t>
            </a:r>
            <a:endParaRPr sz="1904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457200" lvl="0" indent="-3495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5"/>
              <a:buFont typeface="Malgun Gothic"/>
              <a:buChar char="●"/>
            </a:pPr>
            <a:r>
              <a:rPr lang="en-US" sz="1904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Some exemptions are Sole Proprietorships/General Partnerships/ Trusts (unless Trust needed to file with Secretary of State)</a:t>
            </a:r>
            <a:endParaRPr sz="1904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457200" lvl="0" indent="-3495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5"/>
              <a:buFont typeface="Malgun Gothic"/>
              <a:buChar char="●"/>
            </a:pPr>
            <a:r>
              <a:rPr lang="en-US" sz="1904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You will need to provide business and personal identifiable information (drivers license or passport)</a:t>
            </a:r>
            <a:endParaRPr sz="1904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457200" lvl="0" indent="-3495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5"/>
              <a:buFont typeface="Malgun Gothic"/>
              <a:buChar char="●"/>
            </a:pPr>
            <a:r>
              <a:rPr lang="en-US" sz="1904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Free to file</a:t>
            </a:r>
            <a:endParaRPr sz="1904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457200" lvl="0" indent="-3495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5"/>
              <a:buFont typeface="Malgun Gothic"/>
              <a:buChar char="●"/>
            </a:pPr>
            <a:r>
              <a:rPr lang="en-US" sz="1904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Businesses registered before 2024 have till January 1, 2025. 90 days for new businesses.</a:t>
            </a:r>
            <a:endParaRPr sz="1904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85" name="Google Shape;38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1575" y="902654"/>
            <a:ext cx="3311950" cy="706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9" descr="Blue-Star-Head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04800"/>
            <a:ext cx="8229598" cy="135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597" y="4914464"/>
            <a:ext cx="1809839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9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7924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sz="6000" b="1">
                <a:solidFill>
                  <a:schemeClr val="lt1"/>
                </a:solidFill>
              </a:rPr>
              <a:t>Questions???</a:t>
            </a:r>
            <a:r>
              <a:rPr lang="en-US" b="1">
                <a:solidFill>
                  <a:schemeClr val="lt1"/>
                </a:solidFill>
              </a:rPr>
              <a:t> </a:t>
            </a:r>
            <a:r>
              <a:rPr lang="en-US" sz="4233">
                <a:solidFill>
                  <a:schemeClr val="lt1"/>
                </a:solidFill>
              </a:rPr>
              <a:t> </a:t>
            </a:r>
            <a:endParaRPr sz="4233">
              <a:solidFill>
                <a:schemeClr val="lt1"/>
              </a:solidFill>
            </a:endParaRPr>
          </a:p>
        </p:txBody>
      </p:sp>
      <p:pic>
        <p:nvPicPr>
          <p:cNvPr id="393" name="Google Shape;393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6943" y="5955207"/>
            <a:ext cx="899857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9"/>
          <p:cNvSpPr txBox="1">
            <a:spLocks noGrp="1"/>
          </p:cNvSpPr>
          <p:nvPr>
            <p:ph type="body" idx="1"/>
          </p:nvPr>
        </p:nvSpPr>
        <p:spPr>
          <a:xfrm>
            <a:off x="90950" y="1869086"/>
            <a:ext cx="4018500" cy="35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342900" lvl="0" indent="-139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r>
              <a:rPr lang="en-US" sz="8600" b="1"/>
              <a:t>KU SBDC</a:t>
            </a:r>
            <a:endParaRPr sz="8600" b="1"/>
          </a:p>
          <a:p>
            <a:pPr marL="342900" lvl="0" indent="-1397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r>
              <a:rPr lang="en-US" sz="7200" b="1"/>
              <a:t>Email:</a:t>
            </a:r>
            <a:r>
              <a:rPr lang="en-US" sz="6400" b="1"/>
              <a:t> </a:t>
            </a:r>
            <a:endParaRPr sz="6400" b="1"/>
          </a:p>
          <a:p>
            <a:pPr marL="800100" lvl="0" indent="-1397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r>
              <a:rPr lang="en-US" sz="8000" u="sng">
                <a:solidFill>
                  <a:schemeClr val="dk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kristinamease@ku.edu</a:t>
            </a:r>
            <a:endParaRPr sz="8000">
              <a:solidFill>
                <a:schemeClr val="dk2"/>
              </a:solidFill>
            </a:endParaRPr>
          </a:p>
          <a:p>
            <a:pPr marL="800100" lvl="0" indent="-1397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r>
              <a:rPr lang="en-US" sz="8000" u="sng">
                <a:solidFill>
                  <a:schemeClr val="dk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hopkinsc@ku.edu</a:t>
            </a:r>
            <a:r>
              <a:rPr lang="en-US" sz="8000">
                <a:solidFill>
                  <a:schemeClr val="dk2"/>
                </a:solidFill>
              </a:rPr>
              <a:t> </a:t>
            </a:r>
            <a:endParaRPr sz="8000">
              <a:solidFill>
                <a:schemeClr val="dk2"/>
              </a:solidFill>
            </a:endParaRPr>
          </a:p>
          <a:p>
            <a:pPr marL="800100" lvl="0" indent="-1397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r>
              <a:rPr lang="en-US" sz="8000" u="sng">
                <a:solidFill>
                  <a:schemeClr val="dk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carriepoe@ku.edu</a:t>
            </a:r>
            <a:r>
              <a:rPr lang="en-US" sz="8000">
                <a:solidFill>
                  <a:schemeClr val="dk2"/>
                </a:solidFill>
              </a:rPr>
              <a:t>   </a:t>
            </a:r>
            <a:endParaRPr sz="8000"/>
          </a:p>
          <a:p>
            <a:pPr marL="342900" lvl="0" indent="-1397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r>
              <a:rPr lang="en-US" sz="8000"/>
              <a:t>Phone: </a:t>
            </a:r>
            <a:r>
              <a:rPr lang="en-US" sz="7600"/>
              <a:t>785</a:t>
            </a:r>
            <a:r>
              <a:rPr lang="en-US" sz="7600" b="1"/>
              <a:t>-</a:t>
            </a:r>
            <a:r>
              <a:rPr lang="en-US" sz="8000"/>
              <a:t>843-8844</a:t>
            </a:r>
            <a:endParaRPr sz="8000"/>
          </a:p>
          <a:p>
            <a:pPr marL="342900" lvl="0" indent="-1397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000" b="1"/>
          </a:p>
          <a:p>
            <a:pPr marL="342900" lvl="0" indent="-1397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  <p:sp>
        <p:nvSpPr>
          <p:cNvPr id="395" name="Google Shape;395;p49"/>
          <p:cNvSpPr txBox="1"/>
          <p:nvPr/>
        </p:nvSpPr>
        <p:spPr>
          <a:xfrm>
            <a:off x="4221725" y="2115525"/>
            <a:ext cx="4721400" cy="14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Greg Crum</a:t>
            </a:r>
            <a:r>
              <a:rPr lang="en-US" sz="22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​</a:t>
            </a:r>
            <a:endParaRPr sz="22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m. 913-375-5469</a:t>
            </a:r>
            <a:r>
              <a:rPr lang="en-US"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​</a:t>
            </a:r>
            <a:endParaRPr sz="20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Greg.Crum@DataScribeSolutions.com</a:t>
            </a:r>
            <a:r>
              <a:rPr lang="en-US" sz="1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​</a:t>
            </a:r>
            <a:endParaRPr sz="1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6" name="Google Shape;396;p49" descr="A qr code with a logo&#10;&#10;Description automatically generated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97362" y="3560325"/>
            <a:ext cx="2251326" cy="19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9"/>
          <p:cNvSpPr txBox="1"/>
          <p:nvPr/>
        </p:nvSpPr>
        <p:spPr>
          <a:xfrm>
            <a:off x="6081388" y="3560315"/>
            <a:ext cx="1441200" cy="1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9" descr="Blue-Star-Head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04800"/>
            <a:ext cx="8229598" cy="13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9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7924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sz="6000" b="1" dirty="0">
                <a:solidFill>
                  <a:schemeClr val="lt1"/>
                </a:solidFill>
              </a:rPr>
              <a:t>Survey</a:t>
            </a:r>
            <a:endParaRPr sz="4233" dirty="0">
              <a:solidFill>
                <a:schemeClr val="lt1"/>
              </a:solidFill>
            </a:endParaRPr>
          </a:p>
        </p:txBody>
      </p:sp>
      <p:pic>
        <p:nvPicPr>
          <p:cNvPr id="5" name="Picture 4" descr="A qr code on a green background&#10;&#10;Description automatically generated">
            <a:extLst>
              <a:ext uri="{FF2B5EF4-FFF2-40B4-BE49-F238E27FC236}">
                <a16:creationId xmlns:a16="http://schemas.microsoft.com/office/drawing/2014/main" id="{C9E05E22-BA52-4E99-F473-E36B47BD2A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37" t="37096" r="25577" b="14983"/>
          <a:stretch/>
        </p:blipFill>
        <p:spPr>
          <a:xfrm>
            <a:off x="2679824" y="1874066"/>
            <a:ext cx="3784349" cy="3763613"/>
          </a:xfrm>
          <a:prstGeom prst="rect">
            <a:avLst/>
          </a:prstGeom>
        </p:spPr>
      </p:pic>
      <p:sp>
        <p:nvSpPr>
          <p:cNvPr id="6" name="Google Shape;392;p49">
            <a:extLst>
              <a:ext uri="{FF2B5EF4-FFF2-40B4-BE49-F238E27FC236}">
                <a16:creationId xmlns:a16="http://schemas.microsoft.com/office/drawing/2014/main" id="{A7118CF0-985A-21B5-26B0-A13C4EE84CCE}"/>
              </a:ext>
            </a:extLst>
          </p:cNvPr>
          <p:cNvSpPr txBox="1">
            <a:spLocks/>
          </p:cNvSpPr>
          <p:nvPr/>
        </p:nvSpPr>
        <p:spPr>
          <a:xfrm>
            <a:off x="609598" y="5512805"/>
            <a:ext cx="7924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buSzPts val="4400"/>
              <a:buFont typeface="Malgun Gothic"/>
              <a:buNone/>
            </a:pPr>
            <a:r>
              <a:rPr lang="en-US" sz="6000" b="1" dirty="0">
                <a:solidFill>
                  <a:schemeClr val="tx1"/>
                </a:solidFill>
              </a:rPr>
              <a:t>Tell us your thoughts</a:t>
            </a:r>
            <a:endParaRPr lang="en-US" sz="4233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395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7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42849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7072775" y="4826224"/>
            <a:ext cx="1905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Fun Fact: The KU SBDC office is near downtown Lawrence (not on campus)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85575" y="634778"/>
            <a:ext cx="82296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Kansas Small Business Development Centers </a:t>
            </a:r>
            <a:endParaRPr/>
          </a:p>
        </p:txBody>
      </p:sp>
      <p:pic>
        <p:nvPicPr>
          <p:cNvPr id="109" name="Google Shape;109;p17"/>
          <p:cNvPicPr preferRelativeResize="0"/>
          <p:nvPr/>
        </p:nvPicPr>
        <p:blipFill rotWithShape="1">
          <a:blip r:embed="rId4">
            <a:alphaModFix/>
          </a:blip>
          <a:srcRect l="3735" t="5590" r="2649" b="4819"/>
          <a:stretch/>
        </p:blipFill>
        <p:spPr>
          <a:xfrm>
            <a:off x="192325" y="1915867"/>
            <a:ext cx="6631199" cy="449943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/>
        </p:nvSpPr>
        <p:spPr>
          <a:xfrm>
            <a:off x="7013975" y="3563058"/>
            <a:ext cx="2022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~ 1,100 Centers across the US</a:t>
            </a:r>
            <a:endParaRPr sz="1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7072775" y="2218921"/>
            <a:ext cx="2022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KU SBDC covers </a:t>
            </a:r>
            <a:r>
              <a:rPr lang="en-US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6 counties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>
            <a:spLocks noGrp="1"/>
          </p:cNvSpPr>
          <p:nvPr>
            <p:ph type="title" idx="4294967295"/>
          </p:nvPr>
        </p:nvSpPr>
        <p:spPr>
          <a:xfrm>
            <a:off x="211000" y="7063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Our Mission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 idx="4294967295"/>
          </p:nvPr>
        </p:nvSpPr>
        <p:spPr>
          <a:xfrm>
            <a:off x="284275" y="35567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Our Vision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4294967295"/>
          </p:nvPr>
        </p:nvSpPr>
        <p:spPr>
          <a:xfrm>
            <a:off x="211000" y="1849325"/>
            <a:ext cx="82296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1397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r>
              <a:rPr lang="en-US" sz="13706" i="1">
                <a:solidFill>
                  <a:schemeClr val="lt1"/>
                </a:solidFill>
              </a:rPr>
              <a:t>Help more people!</a:t>
            </a:r>
            <a:endParaRPr sz="13706" i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7706" i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7706" i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4615"/>
              <a:buNone/>
            </a:pPr>
            <a:endParaRPr/>
          </a:p>
          <a:p>
            <a:pPr marL="342900" lvl="0" indent="-13970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4294967295"/>
          </p:nvPr>
        </p:nvSpPr>
        <p:spPr>
          <a:xfrm>
            <a:off x="284275" y="4804175"/>
            <a:ext cx="82296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342900" lvl="0" indent="-1397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r>
              <a:rPr lang="en-US" sz="13600" i="1">
                <a:solidFill>
                  <a:schemeClr val="lt1"/>
                </a:solidFill>
              </a:rPr>
              <a:t>Grow Kansas one small business at a time. </a:t>
            </a:r>
            <a:endParaRPr sz="13600" i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84615"/>
              <a:buNone/>
            </a:pPr>
            <a:endParaRPr/>
          </a:p>
          <a:p>
            <a:pPr marL="342900" lvl="0" indent="-13970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  <p:pic>
        <p:nvPicPr>
          <p:cNvPr id="122" name="Google Shape;122;p18" descr="cover-templat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" y="-87925"/>
            <a:ext cx="914399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/>
        </p:nvSpPr>
        <p:spPr>
          <a:xfrm>
            <a:off x="3183550" y="2001850"/>
            <a:ext cx="4989300" cy="1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Mission:</a:t>
            </a:r>
            <a:endParaRPr sz="28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Help More People</a:t>
            </a:r>
            <a:endParaRPr sz="34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426" y="536374"/>
            <a:ext cx="1615329" cy="95750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/>
          <p:nvPr/>
        </p:nvSpPr>
        <p:spPr>
          <a:xfrm>
            <a:off x="562625" y="4699800"/>
            <a:ext cx="6445800" cy="1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Vision:</a:t>
            </a:r>
            <a:endParaRPr sz="32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One small business at a time</a:t>
            </a:r>
            <a:endParaRPr sz="34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9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>
            <a:spLocks noGrp="1"/>
          </p:cNvSpPr>
          <p:nvPr>
            <p:ph type="title" idx="4294967295"/>
          </p:nvPr>
        </p:nvSpPr>
        <p:spPr>
          <a:xfrm>
            <a:off x="361225" y="1493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What We Do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4294967295"/>
          </p:nvPr>
        </p:nvSpPr>
        <p:spPr>
          <a:xfrm>
            <a:off x="558175" y="1131250"/>
            <a:ext cx="8229600" cy="42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457200" lvl="0" indent="-40401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Individual, one-to-one FREE and confidential advising for start-up AND existing businesses</a:t>
            </a:r>
            <a:endParaRPr sz="11050" b="1">
              <a:solidFill>
                <a:schemeClr val="lt1"/>
              </a:solidFill>
            </a:endParaRPr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50" b="1">
              <a:solidFill>
                <a:schemeClr val="lt1"/>
              </a:solidFill>
            </a:endParaRPr>
          </a:p>
          <a:p>
            <a:pPr marL="457200" lvl="0" indent="-404018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Focused trainings + content providers 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University classes and events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Chambers</a:t>
            </a:r>
            <a:endParaRPr sz="11050" b="1">
              <a:solidFill>
                <a:schemeClr val="lt1"/>
              </a:solidFill>
            </a:endParaRPr>
          </a:p>
          <a:p>
            <a:pPr marL="914400" lvl="1" indent="-40401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○"/>
            </a:pPr>
            <a:r>
              <a:rPr lang="en-US" sz="11050" b="1">
                <a:solidFill>
                  <a:schemeClr val="lt1"/>
                </a:solidFill>
              </a:rPr>
              <a:t>and more</a:t>
            </a:r>
            <a:endParaRPr sz="11050" b="1">
              <a:solidFill>
                <a:schemeClr val="lt1"/>
              </a:solidFill>
            </a:endParaRPr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50" b="1">
              <a:solidFill>
                <a:schemeClr val="lt1"/>
              </a:solidFill>
            </a:endParaRPr>
          </a:p>
          <a:p>
            <a:pPr marL="457200" lvl="0" indent="-404018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Connect to appropriate resources</a:t>
            </a:r>
            <a:endParaRPr sz="11050" b="1">
              <a:solidFill>
                <a:schemeClr val="lt1"/>
              </a:solidFill>
            </a:endParaRPr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50" b="1">
              <a:solidFill>
                <a:schemeClr val="lt1"/>
              </a:solidFill>
            </a:endParaRPr>
          </a:p>
          <a:p>
            <a:pPr marL="457200" lvl="0" indent="-404018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>
                <a:solidFill>
                  <a:schemeClr val="lt1"/>
                </a:solidFill>
              </a:rPr>
              <a:t>Community Partnerships (YEC, Black:30, CORE)</a:t>
            </a:r>
            <a:endParaRPr sz="1105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0" descr="Blue-Star-Head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04800"/>
            <a:ext cx="8229598" cy="13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Malgun Gothic"/>
              <a:buNone/>
            </a:pPr>
            <a:r>
              <a:rPr lang="en-US" sz="3559" b="1">
                <a:solidFill>
                  <a:schemeClr val="lt1"/>
                </a:solidFill>
              </a:rPr>
              <a:t>How we provide services for FREE?</a:t>
            </a:r>
            <a:endParaRPr sz="3559" b="1">
              <a:solidFill>
                <a:schemeClr val="lt1"/>
              </a:solidFill>
            </a:endParaRPr>
          </a:p>
        </p:txBody>
      </p:sp>
      <p:pic>
        <p:nvPicPr>
          <p:cNvPr id="140" name="Google Shape;14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9800" y="4120663"/>
            <a:ext cx="2056796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975" y="2124500"/>
            <a:ext cx="1444398" cy="180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 rotWithShape="1">
          <a:blip r:embed="rId6">
            <a:alphaModFix/>
          </a:blip>
          <a:srcRect l="17374" r="18703" b="25914"/>
          <a:stretch/>
        </p:blipFill>
        <p:spPr>
          <a:xfrm>
            <a:off x="2914648" y="1815722"/>
            <a:ext cx="3025451" cy="209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 rotWithShape="1">
          <a:blip r:embed="rId7">
            <a:alphaModFix/>
          </a:blip>
          <a:srcRect l="-2564"/>
          <a:stretch/>
        </p:blipFill>
        <p:spPr>
          <a:xfrm>
            <a:off x="5573725" y="5385375"/>
            <a:ext cx="2946275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38923" y="2405600"/>
            <a:ext cx="2124075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1854" y="5550925"/>
            <a:ext cx="3513621" cy="10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1" descr="Blue-Star-Head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04800"/>
            <a:ext cx="8229598" cy="13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Malgun Gothic"/>
              <a:buNone/>
            </a:pPr>
            <a:r>
              <a:rPr lang="en-US" sz="3559" b="1">
                <a:solidFill>
                  <a:schemeClr val="lt1"/>
                </a:solidFill>
              </a:rPr>
              <a:t>Where do we fit in the Ecosystem?</a:t>
            </a:r>
            <a:endParaRPr sz="3559" b="1">
              <a:solidFill>
                <a:schemeClr val="lt1"/>
              </a:solidFill>
            </a:endParaRPr>
          </a:p>
        </p:txBody>
      </p:sp>
      <p:pic>
        <p:nvPicPr>
          <p:cNvPr id="152" name="Google Shape;15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6943" y="5787357"/>
            <a:ext cx="899857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 rotWithShape="1">
          <a:blip r:embed="rId5">
            <a:alphaModFix/>
          </a:blip>
          <a:srcRect r="4039" b="5015"/>
          <a:stretch/>
        </p:blipFill>
        <p:spPr>
          <a:xfrm>
            <a:off x="633775" y="2007200"/>
            <a:ext cx="6910025" cy="391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2" descr="partial-star-blue-backgrou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</a:pPr>
            <a:r>
              <a:rPr lang="en-US" b="1">
                <a:solidFill>
                  <a:schemeClr val="lt1"/>
                </a:solidFill>
              </a:rPr>
              <a:t>When do I know it is time to face my finances?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61" name="Google Shape;161;p22" title="File:Question-mark-blackandwhite.png - Wikimedia Common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8725" y="1417650"/>
            <a:ext cx="47625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2"/>
          <p:cNvSpPr txBox="1">
            <a:spLocks noGrp="1"/>
          </p:cNvSpPr>
          <p:nvPr>
            <p:ph type="body" idx="4294967295"/>
          </p:nvPr>
        </p:nvSpPr>
        <p:spPr>
          <a:xfrm>
            <a:off x="457200" y="1679852"/>
            <a:ext cx="8229600" cy="40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 i="1">
                <a:solidFill>
                  <a:schemeClr val="lt1"/>
                </a:solidFill>
              </a:rPr>
              <a:t>Where do I start? How do I begin?</a:t>
            </a:r>
            <a:endParaRPr sz="11050" b="1" i="1">
              <a:solidFill>
                <a:schemeClr val="lt1"/>
              </a:solidFill>
            </a:endParaRPr>
          </a:p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 i="1">
                <a:solidFill>
                  <a:schemeClr val="lt1"/>
                </a:solidFill>
              </a:rPr>
              <a:t>I need capital but how can I access it?</a:t>
            </a:r>
            <a:endParaRPr sz="11050" b="1" i="1">
              <a:solidFill>
                <a:schemeClr val="lt1"/>
              </a:solidFill>
            </a:endParaRPr>
          </a:p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 i="1">
                <a:solidFill>
                  <a:schemeClr val="lt1"/>
                </a:solidFill>
              </a:rPr>
              <a:t>How can I increase profits?</a:t>
            </a:r>
            <a:endParaRPr sz="11050" b="1" i="1">
              <a:solidFill>
                <a:schemeClr val="lt1"/>
              </a:solidFill>
            </a:endParaRPr>
          </a:p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 i="1">
                <a:solidFill>
                  <a:schemeClr val="lt1"/>
                </a:solidFill>
              </a:rPr>
              <a:t>Am I doing okay?</a:t>
            </a:r>
            <a:endParaRPr sz="11050" b="1" i="1">
              <a:solidFill>
                <a:schemeClr val="lt1"/>
              </a:solidFill>
            </a:endParaRPr>
          </a:p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 i="1">
                <a:solidFill>
                  <a:schemeClr val="lt1"/>
                </a:solidFill>
              </a:rPr>
              <a:t>Why is my bottom line low?</a:t>
            </a:r>
            <a:endParaRPr sz="11050" b="1" i="1">
              <a:solidFill>
                <a:schemeClr val="lt1"/>
              </a:solidFill>
            </a:endParaRPr>
          </a:p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 i="1">
                <a:solidFill>
                  <a:schemeClr val="lt1"/>
                </a:solidFill>
              </a:rPr>
              <a:t>Am I ready to sell my business?</a:t>
            </a:r>
            <a:endParaRPr sz="11050" b="1" i="1">
              <a:solidFill>
                <a:schemeClr val="lt1"/>
              </a:solidFill>
            </a:endParaRPr>
          </a:p>
          <a:p>
            <a:pPr marL="457200" lvl="0" indent="-4040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11050" b="1" i="1">
                <a:solidFill>
                  <a:schemeClr val="lt1"/>
                </a:solidFill>
              </a:rPr>
              <a:t>Is this a good price to purchase a business?</a:t>
            </a:r>
            <a:endParaRPr sz="1105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05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8280" b="1">
              <a:solidFill>
                <a:schemeClr val="lt1"/>
              </a:solidFill>
            </a:endParaRPr>
          </a:p>
          <a:p>
            <a:pPr marL="342900" lvl="0" indent="-13970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46153"/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78CD45B1A2FA4A8F5B8DD9CB181C69" ma:contentTypeVersion="18" ma:contentTypeDescription="Create a new document." ma:contentTypeScope="" ma:versionID="2f12adcd91a3be6a9532afbde456fd23">
  <xsd:schema xmlns:xsd="http://www.w3.org/2001/XMLSchema" xmlns:xs="http://www.w3.org/2001/XMLSchema" xmlns:p="http://schemas.microsoft.com/office/2006/metadata/properties" xmlns:ns2="1d7c88be-8c08-4f7d-a494-c08399571cbc" xmlns:ns3="1c2b9ad7-5dea-459e-844a-4a72e6ee7251" targetNamespace="http://schemas.microsoft.com/office/2006/metadata/properties" ma:root="true" ma:fieldsID="18bb37105b37b371c0dc47ddf0924d26" ns2:_="" ns3:_="">
    <xsd:import namespace="1d7c88be-8c08-4f7d-a494-c08399571cbc"/>
    <xsd:import namespace="1c2b9ad7-5dea-459e-844a-4a72e6ee72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7c88be-8c08-4f7d-a494-c08399571c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88ff97f-19af-48c7-be21-7b0e125599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2b9ad7-5dea-459e-844a-4a72e6ee725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788a8d5-c1b8-41e1-bb04-e4a7d56dc1a5}" ma:internalName="TaxCatchAll" ma:showField="CatchAllData" ma:web="1c2b9ad7-5dea-459e-844a-4a72e6ee72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1B3053-65DF-4532-9A2A-BBFDA3126C6B}"/>
</file>

<file path=customXml/itemProps2.xml><?xml version="1.0" encoding="utf-8"?>
<ds:datastoreItem xmlns:ds="http://schemas.openxmlformats.org/officeDocument/2006/customXml" ds:itemID="{3FC229A3-60C3-4E80-BF53-05A0CA25F28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922</Words>
  <Application>Microsoft Office PowerPoint</Application>
  <PresentationFormat>On-screen Show (4:3)</PresentationFormat>
  <Paragraphs>292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Merriweather</vt:lpstr>
      <vt:lpstr>Roboto</vt:lpstr>
      <vt:lpstr>Malgun Gothic</vt:lpstr>
      <vt:lpstr>Arial</vt:lpstr>
      <vt:lpstr>Calibri</vt:lpstr>
      <vt:lpstr>Paradigm</vt:lpstr>
      <vt:lpstr>Fearless Financials: Conquering the Worries of Managing Money for Small Business Owners</vt:lpstr>
      <vt:lpstr>KU Small Business Development Center </vt:lpstr>
      <vt:lpstr>PowerPoint Presentation</vt:lpstr>
      <vt:lpstr>Kansas Small Business Development Centers </vt:lpstr>
      <vt:lpstr>Our Mission</vt:lpstr>
      <vt:lpstr>What We Do</vt:lpstr>
      <vt:lpstr>How we provide services for FREE?</vt:lpstr>
      <vt:lpstr>Where do we fit in the Ecosystem?</vt:lpstr>
      <vt:lpstr>When do I know it is time to face my finances?</vt:lpstr>
      <vt:lpstr>Business Plan Outline and Samples </vt:lpstr>
      <vt:lpstr>Cash Flow Template </vt:lpstr>
      <vt:lpstr>Capital Structure </vt:lpstr>
      <vt:lpstr>PowerPoint Presentation</vt:lpstr>
      <vt:lpstr>5 C’s of Credit   </vt:lpstr>
      <vt:lpstr>Cash Flow Template </vt:lpstr>
      <vt:lpstr>Minimum Viable Product (MVP)</vt:lpstr>
      <vt:lpstr>Growth </vt:lpstr>
      <vt:lpstr>Buy/Sell</vt:lpstr>
      <vt:lpstr>Relationships and Finances </vt:lpstr>
      <vt:lpstr>Management and your Finances</vt:lpstr>
      <vt:lpstr>Financial Analysis  -  Profitcents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Mission</vt:lpstr>
      <vt:lpstr>But wait! There is MORE the SBDC can help with…  </vt:lpstr>
      <vt:lpstr>PowerPoint Presentation</vt:lpstr>
      <vt:lpstr>Questions???  </vt:lpstr>
      <vt:lpstr>Survey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Fearless Financials: Conquering the Worries of Managing Money for Small Business Owners</dc:title>
  <cp:lastModifiedBy>Ryland Miller</cp:lastModifiedBy>
  <cp:revision>1</cp:revision>
  <dcterms:modified xsi:type="dcterms:W3CDTF">2024-05-30T21:05:46Z</dcterms:modified>
</cp:coreProperties>
</file>