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6858000" cx="9144000"/>
  <p:notesSz cx="6858000" cy="9144000"/>
  <p:embeddedFontLst>
    <p:embeddedFont>
      <p:font typeface="Roboto"/>
      <p:regular r:id="rId30"/>
      <p:bold r:id="rId31"/>
      <p:italic r:id="rId32"/>
      <p:boldItalic r:id="rId33"/>
    </p:embeddedFont>
    <p:embeddedFont>
      <p:font typeface="Caveat Medium"/>
      <p:regular r:id="rId34"/>
      <p:bold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3" Type="http://schemas.openxmlformats.org/officeDocument/2006/relationships/slide" Target="slides/slide8.xml"/><Relationship Id="rId18" Type="http://schemas.openxmlformats.org/officeDocument/2006/relationships/slide" Target="slides/slide13.xml"/><Relationship Id="rId21" Type="http://schemas.openxmlformats.org/officeDocument/2006/relationships/slide" Target="slides/slide16.xml"/><Relationship Id="rId34" Type="http://schemas.openxmlformats.org/officeDocument/2006/relationships/font" Target="fonts/CaveatMedium-regular.fntdata"/><Relationship Id="rId25" Type="http://schemas.openxmlformats.org/officeDocument/2006/relationships/slide" Target="slides/slide20.xml"/><Relationship Id="rId7" Type="http://schemas.openxmlformats.org/officeDocument/2006/relationships/slide" Target="slides/slide2.xml"/><Relationship Id="rId33" Type="http://schemas.openxmlformats.org/officeDocument/2006/relationships/font" Target="fonts/Roboto-boldItalic.fntdata"/><Relationship Id="rId12" Type="http://schemas.openxmlformats.org/officeDocument/2006/relationships/slide" Target="slides/slide7.xml"/><Relationship Id="rId17" Type="http://schemas.openxmlformats.org/officeDocument/2006/relationships/slide" Target="slides/slide12.xml"/><Relationship Id="rId20" Type="http://schemas.openxmlformats.org/officeDocument/2006/relationships/slide" Target="slides/slide15.xml"/><Relationship Id="rId2" Type="http://schemas.openxmlformats.org/officeDocument/2006/relationships/viewProps" Target="viewProps.xml"/><Relationship Id="rId29" Type="http://schemas.openxmlformats.org/officeDocument/2006/relationships/slide" Target="slides/slide24.xml"/><Relationship Id="rId16" Type="http://schemas.openxmlformats.org/officeDocument/2006/relationships/slide" Target="slides/slide11.xml"/><Relationship Id="rId24" Type="http://schemas.openxmlformats.org/officeDocument/2006/relationships/slide" Target="slides/slide19.xml"/><Relationship Id="rId1" Type="http://schemas.openxmlformats.org/officeDocument/2006/relationships/theme" Target="theme/theme2.xml"/><Relationship Id="rId6" Type="http://schemas.openxmlformats.org/officeDocument/2006/relationships/slide" Target="slides/slide1.xml"/><Relationship Id="rId11" Type="http://schemas.openxmlformats.org/officeDocument/2006/relationships/slide" Target="slides/slide6.xml"/><Relationship Id="rId32" Type="http://schemas.openxmlformats.org/officeDocument/2006/relationships/font" Target="fonts/Roboto-italic.fntdata"/><Relationship Id="rId37" Type="http://schemas.openxmlformats.org/officeDocument/2006/relationships/customXml" Target="../customXml/item2.xml"/><Relationship Id="rId23" Type="http://schemas.openxmlformats.org/officeDocument/2006/relationships/slide" Target="slides/slide18.xml"/><Relationship Id="rId28" Type="http://schemas.openxmlformats.org/officeDocument/2006/relationships/slide" Target="slides/slide23.xml"/><Relationship Id="rId5" Type="http://schemas.openxmlformats.org/officeDocument/2006/relationships/notesMaster" Target="notesMasters/notesMaster1.xml"/><Relationship Id="rId15" Type="http://schemas.openxmlformats.org/officeDocument/2006/relationships/slide" Target="slides/slide10.xml"/><Relationship Id="rId36" Type="http://schemas.openxmlformats.org/officeDocument/2006/relationships/customXml" Target="../customXml/item1.xml"/><Relationship Id="rId31" Type="http://schemas.openxmlformats.org/officeDocument/2006/relationships/font" Target="fonts/Roboto-bold.fntdata"/><Relationship Id="rId10" Type="http://schemas.openxmlformats.org/officeDocument/2006/relationships/slide" Target="slides/slide5.xml"/><Relationship Id="rId19" Type="http://schemas.openxmlformats.org/officeDocument/2006/relationships/slide" Target="slides/slide14.xml"/><Relationship Id="rId22" Type="http://schemas.openxmlformats.org/officeDocument/2006/relationships/slide" Target="slides/slide17.xml"/><Relationship Id="rId4" Type="http://schemas.openxmlformats.org/officeDocument/2006/relationships/slideMaster" Target="slideMasters/slideMaster1.xml"/><Relationship Id="rId9" Type="http://schemas.openxmlformats.org/officeDocument/2006/relationships/slide" Target="slides/slide4.xml"/><Relationship Id="rId27" Type="http://schemas.openxmlformats.org/officeDocument/2006/relationships/slide" Target="slides/slide22.xml"/><Relationship Id="rId30" Type="http://schemas.openxmlformats.org/officeDocument/2006/relationships/font" Target="fonts/Roboto-regular.fntdata"/><Relationship Id="rId35" Type="http://schemas.openxmlformats.org/officeDocument/2006/relationships/font" Target="fonts/CaveatMedium-bold.fntdata"/><Relationship Id="rId14" Type="http://schemas.openxmlformats.org/officeDocument/2006/relationships/slide" Target="slides/slide9.xml"/><Relationship Id="rId8" Type="http://schemas.openxmlformats.org/officeDocument/2006/relationships/slide" Target="slides/slide3.xml"/><Relationship Id="rId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0859734839_0_9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20859734839_0_9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g20859734839_0_99: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872fec409d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2872fec409d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g2872fec409d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Carrie</a:t>
            </a:r>
            <a:endParaRPr/>
          </a:p>
          <a:p>
            <a:pPr indent="0" lvl="0" marL="0" rtl="0" algn="l">
              <a:spcBef>
                <a:spcPts val="0"/>
              </a:spcBef>
              <a:spcAft>
                <a:spcPts val="0"/>
              </a:spcAft>
              <a:buNone/>
            </a:pPr>
            <a:r>
              <a:rPr lang="en-US"/>
              <a:t>The first one is the business plan. This document can be one of your best business tools to think through every aspect of running your business. </a:t>
            </a:r>
            <a:r>
              <a:rPr lang="en-US"/>
              <a:t>Figuring</a:t>
            </a:r>
            <a:r>
              <a:rPr lang="en-US"/>
              <a:t> out who the audience is for your business plan will make a difference on what the end product looks like. If it is just for you, it might remain ina bullet pointed format or we can help you prepare one for working with a lender.</a:t>
            </a:r>
            <a:endParaRPr/>
          </a:p>
        </p:txBody>
      </p:sp>
      <p:sp>
        <p:nvSpPr>
          <p:cNvPr id="178" name="Google Shape;178;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0859734839_0_10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g20859734839_0_10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fb79065bf3_0_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g2fb79065bf3_0_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fb79065bf3_0_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g2fb79065bf3_0_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0859734839_0_16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g20859734839_0_16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fbd9fc21bd_0_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solidFill>
                  <a:srgbClr val="333333"/>
                </a:solidFill>
                <a:highlight>
                  <a:srgbClr val="FFFFFF"/>
                </a:highlight>
                <a:latin typeface="Georgia"/>
                <a:ea typeface="Georgia"/>
                <a:cs typeface="Georgia"/>
                <a:sym typeface="Georgia"/>
              </a:rPr>
              <a:t>A report by the Brandon Hall Group found companies that prioritize recognizing their employees multiple times per month are 41% more likely to see increased employee retention and 34% more likely to see increased employee engagement.</a:t>
            </a:r>
            <a:endParaRPr/>
          </a:p>
        </p:txBody>
      </p:sp>
      <p:sp>
        <p:nvSpPr>
          <p:cNvPr id="227" name="Google Shape;227;g2fbd9fc21bd_0_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872fec409d_0_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solidFill>
                  <a:srgbClr val="333333"/>
                </a:solidFill>
                <a:highlight>
                  <a:srgbClr val="FFFFFF"/>
                </a:highlight>
                <a:latin typeface="Georgia"/>
                <a:ea typeface="Georgia"/>
                <a:cs typeface="Georgia"/>
                <a:sym typeface="Georgia"/>
              </a:rPr>
              <a:t>A report by the Brandon Hall Group found companies that prioritize recognizing their employees multiple times per month are 41% more likely to see increased employee retention and 34% more likely to see increased employee engagement.</a:t>
            </a:r>
            <a:endParaRPr/>
          </a:p>
        </p:txBody>
      </p:sp>
      <p:sp>
        <p:nvSpPr>
          <p:cNvPr id="238" name="Google Shape;238;g2872fec409d_0_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872fec409d_0_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solidFill>
                  <a:srgbClr val="333333"/>
                </a:solidFill>
                <a:highlight>
                  <a:srgbClr val="FFFFFF"/>
                </a:highlight>
                <a:latin typeface="Georgia"/>
                <a:ea typeface="Georgia"/>
                <a:cs typeface="Georgia"/>
                <a:sym typeface="Georgia"/>
              </a:rPr>
              <a:t>A report by the Brandon Hall Group found companies that prioritize recognizing their employees multiple times per month are 41% more likely to see increased employee retention and 34% more likely to see increased employee engagement.</a:t>
            </a:r>
            <a:endParaRPr/>
          </a:p>
        </p:txBody>
      </p:sp>
      <p:sp>
        <p:nvSpPr>
          <p:cNvPr id="248" name="Google Shape;248;g2872fec409d_0_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2fbd9fc21bd_0_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g2fbd9fc21bd_0_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fbd9fc21bd_0_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 name="Google Shape;267;g2fbd9fc21bd_0_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2fbd9fc21bd_0_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g2fbd9fc21bd_0_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2fbd9fc21bd_0_3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g2fbd9fc21bd_0_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2bfbf59698_0_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4" name="Google Shape;294;g22bfbf59698_0_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20859734839_0_2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2" name="Google Shape;302;g20859734839_0_2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5b9345d8d4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 name="Google Shape;115;g25b9345d8d4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0859734839_0_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0859734839_0_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g20859734839_0_2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0859734839_0_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0859734839_0_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g20859734839_0_38: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144f407161_0_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g2144f407161_0_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0859734839_0_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0859734839_0_5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Carrie</a:t>
            </a:r>
            <a:endParaRPr/>
          </a:p>
          <a:p>
            <a:pPr indent="0" lvl="0" marL="0" rtl="0" algn="l">
              <a:spcBef>
                <a:spcPts val="0"/>
              </a:spcBef>
              <a:spcAft>
                <a:spcPts val="0"/>
              </a:spcAft>
              <a:buNone/>
            </a:pPr>
            <a:r>
              <a:rPr lang="en-US"/>
              <a:t>We can offer guidance how to create and utilize a </a:t>
            </a:r>
            <a:r>
              <a:rPr lang="en-US"/>
              <a:t>business</a:t>
            </a:r>
            <a:r>
              <a:rPr lang="en-US"/>
              <a:t> plan.</a:t>
            </a:r>
            <a:endParaRPr/>
          </a:p>
          <a:p>
            <a:pPr indent="0" lvl="0" marL="0" rtl="0" algn="l">
              <a:spcBef>
                <a:spcPts val="0"/>
              </a:spcBef>
              <a:spcAft>
                <a:spcPts val="0"/>
              </a:spcAft>
              <a:buNone/>
            </a:pPr>
            <a:r>
              <a:rPr lang="en-US"/>
              <a:t>We can help you understand the process of hiring your first employee.</a:t>
            </a:r>
            <a:endParaRPr/>
          </a:p>
          <a:p>
            <a:pPr indent="0" lvl="0" marL="0" rtl="0" algn="l">
              <a:spcBef>
                <a:spcPts val="0"/>
              </a:spcBef>
              <a:spcAft>
                <a:spcPts val="0"/>
              </a:spcAft>
              <a:buNone/>
            </a:pPr>
            <a:r>
              <a:rPr lang="en-US"/>
              <a:t>We can also help you evaluate the price point of purchasing or selling a business as we have a Certified Buisness Valuation Analyst on staff with us par-time.</a:t>
            </a:r>
            <a:endParaRPr/>
          </a:p>
        </p:txBody>
      </p:sp>
      <p:sp>
        <p:nvSpPr>
          <p:cNvPr id="155" name="Google Shape;155;g20859734839_0_59: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0859734839_0_6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0859734839_0_6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g20859734839_0_69: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4"/>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Malgun Gothic"/>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5"/>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Malgun Gothic"/>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6"/>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Malgun Gothic"/>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Malgun Gothic"/>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1792288" y="612775"/>
            <a:ext cx="5486400" cy="4114800"/>
          </a:xfrm>
          <a:prstGeom prst="rect">
            <a:avLst/>
          </a:prstGeom>
          <a:noFill/>
          <a:ln>
            <a:noFill/>
          </a:ln>
        </p:spPr>
      </p:sp>
      <p:sp>
        <p:nvSpPr>
          <p:cNvPr id="68" name="Google Shape;68;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Malgun Gothic"/>
              <a:buNone/>
              <a:defRPr b="0" i="0" sz="4400" u="none" cap="none" strike="noStrike">
                <a:solidFill>
                  <a:schemeClr val="dk1"/>
                </a:solidFill>
                <a:latin typeface="Malgun Gothic"/>
                <a:ea typeface="Malgun Gothic"/>
                <a:cs typeface="Malgun Gothic"/>
                <a:sym typeface="Malgun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Malgun Gothic"/>
                <a:ea typeface="Malgun Gothic"/>
                <a:cs typeface="Malgun Gothic"/>
                <a:sym typeface="Malgun Gothic"/>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Malgun Gothic"/>
                <a:ea typeface="Malgun Gothic"/>
                <a:cs typeface="Malgun Gothic"/>
                <a:sym typeface="Malgun Gothic"/>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Malgun Gothic"/>
                <a:ea typeface="Malgun Gothic"/>
                <a:cs typeface="Malgun Gothic"/>
                <a:sym typeface="Malgun Gothic"/>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Malgun Gothic"/>
                <a:ea typeface="Malgun Gothic"/>
                <a:cs typeface="Malgun Gothic"/>
                <a:sym typeface="Malgun Gothic"/>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Malgun Gothic"/>
                <a:ea typeface="Malgun Gothic"/>
                <a:cs typeface="Malgun Gothic"/>
                <a:sym typeface="Malgun Gothic"/>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Malgun Gothic"/>
                <a:ea typeface="Malgun Gothic"/>
                <a:cs typeface="Malgun Gothic"/>
                <a:sym typeface="Malgun Gothic"/>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Malgun Gothic"/>
                <a:ea typeface="Malgun Gothic"/>
                <a:cs typeface="Malgun Gothic"/>
                <a:sym typeface="Malgun Gothic"/>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Malgun Gothic"/>
                <a:ea typeface="Malgun Gothic"/>
                <a:cs typeface="Malgun Gothic"/>
                <a:sym typeface="Malgun Gothic"/>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Malgun Gothic"/>
                <a:ea typeface="Malgun Gothic"/>
                <a:cs typeface="Malgun Gothic"/>
                <a:sym typeface="Malgun Gothic"/>
              </a:defRPr>
            </a:lvl9pPr>
          </a:lstStyle>
          <a:p/>
        </p:txBody>
      </p:sp>
      <p:sp>
        <p:nvSpPr>
          <p:cNvPr id="12" name="Google Shape;12;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Malgun Gothic"/>
                <a:ea typeface="Malgun Gothic"/>
                <a:cs typeface="Malgun Gothic"/>
                <a:sym typeface="Malgun Gothic"/>
              </a:defRPr>
            </a:lvl1pPr>
            <a:lvl2pPr lvl="1"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2pPr>
            <a:lvl3pPr lvl="2"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3pPr>
            <a:lvl4pPr lvl="3"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4pPr>
            <a:lvl5pPr lvl="4"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5pPr>
            <a:lvl6pPr lvl="5"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6pPr>
            <a:lvl7pPr lvl="6"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7pPr>
            <a:lvl8pPr lvl="7"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8pPr>
            <a:lvl9pPr lvl="8"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9pPr>
          </a:lstStyle>
          <a:p/>
        </p:txBody>
      </p:sp>
      <p:sp>
        <p:nvSpPr>
          <p:cNvPr id="13" name="Google Shape;13;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Malgun Gothic"/>
                <a:ea typeface="Malgun Gothic"/>
                <a:cs typeface="Malgun Gothic"/>
                <a:sym typeface="Malgun Gothic"/>
              </a:defRPr>
            </a:lvl1pPr>
            <a:lvl2pPr lvl="1"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2pPr>
            <a:lvl3pPr lvl="2"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3pPr>
            <a:lvl4pPr lvl="3"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4pPr>
            <a:lvl5pPr lvl="4"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5pPr>
            <a:lvl6pPr lvl="5"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6pPr>
            <a:lvl7pPr lvl="6"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7pPr>
            <a:lvl8pPr lvl="7"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8pPr>
            <a:lvl9pPr lvl="8"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9pPr>
          </a:lstStyle>
          <a:p/>
        </p:txBody>
      </p:sp>
      <p:sp>
        <p:nvSpPr>
          <p:cNvPr id="14" name="Google Shape;14;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Malgun Gothic"/>
                <a:ea typeface="Malgun Gothic"/>
                <a:cs typeface="Malgun Gothic"/>
                <a:sym typeface="Malgun Gothic"/>
              </a:defRPr>
            </a:lvl1pPr>
            <a:lvl2pPr indent="0" lvl="1" marL="0" marR="0" rtl="0" algn="r">
              <a:spcBef>
                <a:spcPts val="0"/>
              </a:spcBef>
              <a:buNone/>
              <a:defRPr b="0" i="0" sz="1200" u="none" cap="none" strike="noStrike">
                <a:solidFill>
                  <a:srgbClr val="888888"/>
                </a:solidFill>
                <a:latin typeface="Malgun Gothic"/>
                <a:ea typeface="Malgun Gothic"/>
                <a:cs typeface="Malgun Gothic"/>
                <a:sym typeface="Malgun Gothic"/>
              </a:defRPr>
            </a:lvl2pPr>
            <a:lvl3pPr indent="0" lvl="2" marL="0" marR="0" rtl="0" algn="r">
              <a:spcBef>
                <a:spcPts val="0"/>
              </a:spcBef>
              <a:buNone/>
              <a:defRPr b="0" i="0" sz="1200" u="none" cap="none" strike="noStrike">
                <a:solidFill>
                  <a:srgbClr val="888888"/>
                </a:solidFill>
                <a:latin typeface="Malgun Gothic"/>
                <a:ea typeface="Malgun Gothic"/>
                <a:cs typeface="Malgun Gothic"/>
                <a:sym typeface="Malgun Gothic"/>
              </a:defRPr>
            </a:lvl3pPr>
            <a:lvl4pPr indent="0" lvl="3" marL="0" marR="0" rtl="0" algn="r">
              <a:spcBef>
                <a:spcPts val="0"/>
              </a:spcBef>
              <a:buNone/>
              <a:defRPr b="0" i="0" sz="1200" u="none" cap="none" strike="noStrike">
                <a:solidFill>
                  <a:srgbClr val="888888"/>
                </a:solidFill>
                <a:latin typeface="Malgun Gothic"/>
                <a:ea typeface="Malgun Gothic"/>
                <a:cs typeface="Malgun Gothic"/>
                <a:sym typeface="Malgun Gothic"/>
              </a:defRPr>
            </a:lvl4pPr>
            <a:lvl5pPr indent="0" lvl="4" marL="0" marR="0" rtl="0" algn="r">
              <a:spcBef>
                <a:spcPts val="0"/>
              </a:spcBef>
              <a:buNone/>
              <a:defRPr b="0" i="0" sz="1200" u="none" cap="none" strike="noStrike">
                <a:solidFill>
                  <a:srgbClr val="888888"/>
                </a:solidFill>
                <a:latin typeface="Malgun Gothic"/>
                <a:ea typeface="Malgun Gothic"/>
                <a:cs typeface="Malgun Gothic"/>
                <a:sym typeface="Malgun Gothic"/>
              </a:defRPr>
            </a:lvl5pPr>
            <a:lvl6pPr indent="0" lvl="5" marL="0" marR="0" rtl="0" algn="r">
              <a:spcBef>
                <a:spcPts val="0"/>
              </a:spcBef>
              <a:buNone/>
              <a:defRPr b="0" i="0" sz="1200" u="none" cap="none" strike="noStrike">
                <a:solidFill>
                  <a:srgbClr val="888888"/>
                </a:solidFill>
                <a:latin typeface="Malgun Gothic"/>
                <a:ea typeface="Malgun Gothic"/>
                <a:cs typeface="Malgun Gothic"/>
                <a:sym typeface="Malgun Gothic"/>
              </a:defRPr>
            </a:lvl6pPr>
            <a:lvl7pPr indent="0" lvl="6" marL="0" marR="0" rtl="0" algn="r">
              <a:spcBef>
                <a:spcPts val="0"/>
              </a:spcBef>
              <a:buNone/>
              <a:defRPr b="0" i="0" sz="1200" u="none" cap="none" strike="noStrike">
                <a:solidFill>
                  <a:srgbClr val="888888"/>
                </a:solidFill>
                <a:latin typeface="Malgun Gothic"/>
                <a:ea typeface="Malgun Gothic"/>
                <a:cs typeface="Malgun Gothic"/>
                <a:sym typeface="Malgun Gothic"/>
              </a:defRPr>
            </a:lvl7pPr>
            <a:lvl8pPr indent="0" lvl="7" marL="0" marR="0" rtl="0" algn="r">
              <a:spcBef>
                <a:spcPts val="0"/>
              </a:spcBef>
              <a:buNone/>
              <a:defRPr b="0" i="0" sz="1200" u="none" cap="none" strike="noStrike">
                <a:solidFill>
                  <a:srgbClr val="888888"/>
                </a:solidFill>
                <a:latin typeface="Malgun Gothic"/>
                <a:ea typeface="Malgun Gothic"/>
                <a:cs typeface="Malgun Gothic"/>
                <a:sym typeface="Malgun Gothic"/>
              </a:defRPr>
            </a:lvl8pPr>
            <a:lvl9pPr indent="0" lvl="8" marL="0" marR="0" rtl="0" algn="r">
              <a:spcBef>
                <a:spcPts val="0"/>
              </a:spcBef>
              <a:buNone/>
              <a:defRPr b="0" i="0" sz="1200" u="none" cap="none" strike="noStrike">
                <a:solidFill>
                  <a:srgbClr val="888888"/>
                </a:solidFill>
                <a:latin typeface="Malgun Gothic"/>
                <a:ea typeface="Malgun Gothic"/>
                <a:cs typeface="Malgun Gothic"/>
                <a:sym typeface="Malgun Gothic"/>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4.jpg"/><Relationship Id="rId4" Type="http://schemas.openxmlformats.org/officeDocument/2006/relationships/image" Target="../media/image17.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2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1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23.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jp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jpg"/><Relationship Id="rId4" Type="http://schemas.openxmlformats.org/officeDocument/2006/relationships/image" Target="../media/image1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1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jpg"/><Relationship Id="rId4" Type="http://schemas.openxmlformats.org/officeDocument/2006/relationships/image" Target="../media/image20.jpg"/><Relationship Id="rId5" Type="http://schemas.openxmlformats.org/officeDocument/2006/relationships/image" Target="../media/image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jpg"/><Relationship Id="rId4" Type="http://schemas.openxmlformats.org/officeDocument/2006/relationships/image" Target="../media/image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hyperlink" Target="mailto:kristinamease@ku.edu" TargetMode="External"/><Relationship Id="rId6" Type="http://schemas.openxmlformats.org/officeDocument/2006/relationships/hyperlink" Target="mailto:carriepoe@ku.edu" TargetMode="External"/><Relationship Id="rId7" Type="http://schemas.openxmlformats.org/officeDocument/2006/relationships/hyperlink" Target="https://business.ku.edu/research-and-faculty/centers/ku-sbdc" TargetMode="External"/><Relationship Id="rId8"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 Id="rId4" Type="http://schemas.openxmlformats.org/officeDocument/2006/relationships/image" Target="../media/image1.jpg"/><Relationship Id="rId5" Type="http://schemas.openxmlformats.org/officeDocument/2006/relationships/image" Target="../media/image25.jpg"/><Relationship Id="rId6"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2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g"/><Relationship Id="rId4" Type="http://schemas.openxmlformats.org/officeDocument/2006/relationships/image" Target="../media/image5.jpg"/><Relationship Id="rId9"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7.png"/><Relationship Id="rId7" Type="http://schemas.openxmlformats.org/officeDocument/2006/relationships/image" Target="../media/image2.png"/><Relationship Id="rId8"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descr="partial-star-blue-background.jpg" id="89" name="Google Shape;89;p13"/>
          <p:cNvPicPr preferRelativeResize="0"/>
          <p:nvPr/>
        </p:nvPicPr>
        <p:blipFill rotWithShape="1">
          <a:blip r:embed="rId3">
            <a:alphaModFix/>
          </a:blip>
          <a:srcRect b="0" l="0" r="0" t="0"/>
          <a:stretch/>
        </p:blipFill>
        <p:spPr>
          <a:xfrm>
            <a:off x="0" y="0"/>
            <a:ext cx="9144000" cy="6857998"/>
          </a:xfrm>
          <a:prstGeom prst="rect">
            <a:avLst/>
          </a:prstGeom>
          <a:noFill/>
          <a:ln>
            <a:noFill/>
          </a:ln>
        </p:spPr>
      </p:pic>
      <p:sp>
        <p:nvSpPr>
          <p:cNvPr id="90" name="Google Shape;90;p13"/>
          <p:cNvSpPr txBox="1"/>
          <p:nvPr>
            <p:ph idx="4294967295" type="title"/>
          </p:nvPr>
        </p:nvSpPr>
        <p:spPr>
          <a:xfrm>
            <a:off x="1138975" y="195400"/>
            <a:ext cx="7311000" cy="35124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Malgun Gothic"/>
              <a:buNone/>
            </a:pPr>
            <a:r>
              <a:rPr lang="en-US" sz="4000">
                <a:solidFill>
                  <a:schemeClr val="lt1"/>
                </a:solidFill>
                <a:latin typeface="Caveat Medium"/>
                <a:ea typeface="Caveat Medium"/>
                <a:cs typeface="Caveat Medium"/>
                <a:sym typeface="Caveat Medium"/>
              </a:rPr>
              <a:t>Retention Matters: </a:t>
            </a:r>
            <a:r>
              <a:rPr i="1" lang="en-US" sz="4000">
                <a:solidFill>
                  <a:schemeClr val="lt1"/>
                </a:solidFill>
                <a:latin typeface="Caveat Medium"/>
                <a:ea typeface="Caveat Medium"/>
                <a:cs typeface="Caveat Medium"/>
                <a:sym typeface="Caveat Medium"/>
              </a:rPr>
              <a:t>Strategies for Building a Loyal and Motivated Workforce and </a:t>
            </a:r>
            <a:endParaRPr i="1" sz="4000">
              <a:solidFill>
                <a:schemeClr val="lt1"/>
              </a:solidFill>
              <a:latin typeface="Caveat Medium"/>
              <a:ea typeface="Caveat Medium"/>
              <a:cs typeface="Caveat Medium"/>
              <a:sym typeface="Caveat Medium"/>
            </a:endParaRPr>
          </a:p>
          <a:p>
            <a:pPr indent="0" lvl="0" marL="0" rtl="0" algn="ctr">
              <a:spcBef>
                <a:spcPts val="0"/>
              </a:spcBef>
              <a:spcAft>
                <a:spcPts val="0"/>
              </a:spcAft>
              <a:buClr>
                <a:schemeClr val="dk1"/>
              </a:buClr>
              <a:buSzPts val="4400"/>
              <a:buFont typeface="Malgun Gothic"/>
              <a:buNone/>
            </a:pPr>
            <a:r>
              <a:rPr i="1" lang="en-US" sz="4000">
                <a:solidFill>
                  <a:schemeClr val="lt1"/>
                </a:solidFill>
                <a:latin typeface="Caveat Medium"/>
                <a:ea typeface="Caveat Medium"/>
                <a:cs typeface="Caveat Medium"/>
                <a:sym typeface="Caveat Medium"/>
              </a:rPr>
              <a:t>Other Benefit Strategies</a:t>
            </a:r>
            <a:endParaRPr i="1" sz="9800">
              <a:solidFill>
                <a:schemeClr val="lt1"/>
              </a:solidFill>
              <a:latin typeface="Caveat Medium"/>
              <a:ea typeface="Caveat Medium"/>
              <a:cs typeface="Caveat Medium"/>
              <a:sym typeface="Caveat Medium"/>
            </a:endParaRPr>
          </a:p>
        </p:txBody>
      </p:sp>
      <p:sp>
        <p:nvSpPr>
          <p:cNvPr id="91" name="Google Shape;91;p13"/>
          <p:cNvSpPr txBox="1"/>
          <p:nvPr/>
        </p:nvSpPr>
        <p:spPr>
          <a:xfrm>
            <a:off x="559700" y="3707800"/>
            <a:ext cx="8337600" cy="237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600">
                <a:solidFill>
                  <a:srgbClr val="FF0000"/>
                </a:solidFill>
                <a:latin typeface="Malgun Gothic"/>
                <a:ea typeface="Malgun Gothic"/>
                <a:cs typeface="Malgun Gothic"/>
                <a:sym typeface="Malgun Gothic"/>
              </a:rPr>
              <a:t>Brought to you by:</a:t>
            </a:r>
            <a:endParaRPr sz="2600">
              <a:solidFill>
                <a:srgbClr val="FF0000"/>
              </a:solidFill>
              <a:latin typeface="Malgun Gothic"/>
              <a:ea typeface="Malgun Gothic"/>
              <a:cs typeface="Malgun Gothic"/>
              <a:sym typeface="Malgun Gothic"/>
            </a:endParaRPr>
          </a:p>
          <a:p>
            <a:pPr indent="0" lvl="0" marL="0" rtl="0" algn="ctr">
              <a:spcBef>
                <a:spcPts val="0"/>
              </a:spcBef>
              <a:spcAft>
                <a:spcPts val="0"/>
              </a:spcAft>
              <a:buNone/>
            </a:pPr>
            <a:r>
              <a:t/>
            </a:r>
            <a:endParaRPr sz="2600">
              <a:solidFill>
                <a:srgbClr val="FF0000"/>
              </a:solidFill>
              <a:latin typeface="Malgun Gothic"/>
              <a:ea typeface="Malgun Gothic"/>
              <a:cs typeface="Malgun Gothic"/>
              <a:sym typeface="Malgun Gothic"/>
            </a:endParaRPr>
          </a:p>
          <a:p>
            <a:pPr indent="0" lvl="0" marL="0" rtl="0" algn="ctr">
              <a:spcBef>
                <a:spcPts val="0"/>
              </a:spcBef>
              <a:spcAft>
                <a:spcPts val="0"/>
              </a:spcAft>
              <a:buNone/>
            </a:pPr>
            <a:r>
              <a:rPr lang="en-US" sz="3200">
                <a:solidFill>
                  <a:schemeClr val="lt2"/>
                </a:solidFill>
                <a:latin typeface="Malgun Gothic"/>
                <a:ea typeface="Malgun Gothic"/>
                <a:cs typeface="Malgun Gothic"/>
                <a:sym typeface="Malgun Gothic"/>
              </a:rPr>
              <a:t>The Ottawa Chamber of Commerce</a:t>
            </a:r>
            <a:endParaRPr sz="3200">
              <a:solidFill>
                <a:schemeClr val="lt2"/>
              </a:solidFill>
              <a:latin typeface="Malgun Gothic"/>
              <a:ea typeface="Malgun Gothic"/>
              <a:cs typeface="Malgun Gothic"/>
              <a:sym typeface="Malgun Gothic"/>
            </a:endParaRPr>
          </a:p>
          <a:p>
            <a:pPr indent="0" lvl="0" marL="0" rtl="0" algn="ctr">
              <a:spcBef>
                <a:spcPts val="0"/>
              </a:spcBef>
              <a:spcAft>
                <a:spcPts val="0"/>
              </a:spcAft>
              <a:buNone/>
            </a:pPr>
            <a:r>
              <a:rPr lang="en-US" sz="2600">
                <a:solidFill>
                  <a:schemeClr val="lt2"/>
                </a:solidFill>
                <a:latin typeface="Malgun Gothic"/>
                <a:ea typeface="Malgun Gothic"/>
                <a:cs typeface="Malgun Gothic"/>
                <a:sym typeface="Malgun Gothic"/>
              </a:rPr>
              <a:t>and</a:t>
            </a:r>
            <a:endParaRPr sz="2600">
              <a:solidFill>
                <a:schemeClr val="lt2"/>
              </a:solidFill>
              <a:latin typeface="Malgun Gothic"/>
              <a:ea typeface="Malgun Gothic"/>
              <a:cs typeface="Malgun Gothic"/>
              <a:sym typeface="Malgun Gothic"/>
            </a:endParaRPr>
          </a:p>
          <a:p>
            <a:pPr indent="0" lvl="0" marL="0" rtl="0" algn="ctr">
              <a:spcBef>
                <a:spcPts val="0"/>
              </a:spcBef>
              <a:spcAft>
                <a:spcPts val="0"/>
              </a:spcAft>
              <a:buNone/>
            </a:pPr>
            <a:r>
              <a:rPr lang="en-US" sz="3200">
                <a:solidFill>
                  <a:schemeClr val="lt2"/>
                </a:solidFill>
                <a:latin typeface="Malgun Gothic"/>
                <a:ea typeface="Malgun Gothic"/>
                <a:cs typeface="Malgun Gothic"/>
                <a:sym typeface="Malgun Gothic"/>
              </a:rPr>
              <a:t>The KU Small Business Development Center</a:t>
            </a:r>
            <a:endParaRPr sz="3200">
              <a:solidFill>
                <a:schemeClr val="lt2"/>
              </a:solidFill>
              <a:latin typeface="Malgun Gothic"/>
              <a:ea typeface="Malgun Gothic"/>
              <a:cs typeface="Malgun Gothic"/>
              <a:sym typeface="Malgun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descr="partial-star-blue-background.jpg" id="173" name="Google Shape;173;p22"/>
          <p:cNvPicPr preferRelativeResize="0"/>
          <p:nvPr/>
        </p:nvPicPr>
        <p:blipFill rotWithShape="1">
          <a:blip r:embed="rId3">
            <a:alphaModFix/>
          </a:blip>
          <a:srcRect b="0" l="0" r="0" t="0"/>
          <a:stretch/>
        </p:blipFill>
        <p:spPr>
          <a:xfrm>
            <a:off x="0" y="0"/>
            <a:ext cx="9144000" cy="6857998"/>
          </a:xfrm>
          <a:prstGeom prst="rect">
            <a:avLst/>
          </a:prstGeom>
          <a:noFill/>
          <a:ln>
            <a:noFill/>
          </a:ln>
        </p:spPr>
      </p:pic>
      <p:sp>
        <p:nvSpPr>
          <p:cNvPr id="174" name="Google Shape;174;p22"/>
          <p:cNvSpPr txBox="1"/>
          <p:nvPr>
            <p:ph idx="4294967295" type="title"/>
          </p:nvPr>
        </p:nvSpPr>
        <p:spPr>
          <a:xfrm>
            <a:off x="1267000" y="295025"/>
            <a:ext cx="7311000" cy="35124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4400"/>
              <a:buFont typeface="Malgun Gothic"/>
              <a:buNone/>
            </a:pPr>
            <a:r>
              <a:rPr lang="en-US" sz="3000">
                <a:solidFill>
                  <a:schemeClr val="lt1"/>
                </a:solidFill>
                <a:latin typeface="Calibri"/>
                <a:ea typeface="Calibri"/>
                <a:cs typeface="Calibri"/>
                <a:sym typeface="Calibri"/>
              </a:rPr>
              <a:t>Retention Matters: </a:t>
            </a:r>
            <a:r>
              <a:rPr i="1" lang="en-US" sz="3000">
                <a:solidFill>
                  <a:schemeClr val="lt1"/>
                </a:solidFill>
                <a:latin typeface="Calibri"/>
                <a:ea typeface="Calibri"/>
                <a:cs typeface="Calibri"/>
                <a:sym typeface="Calibri"/>
              </a:rPr>
              <a:t>Strategies for Building a Loyal and Motivated Workforce and Other Benefit Strategies</a:t>
            </a:r>
            <a:endParaRPr b="1" i="1" sz="8800">
              <a:solidFill>
                <a:schemeClr val="lt1"/>
              </a:solidFill>
            </a:endParaRPr>
          </a:p>
        </p:txBody>
      </p:sp>
      <p:pic>
        <p:nvPicPr>
          <p:cNvPr id="175" name="Google Shape;175;p22"/>
          <p:cNvPicPr preferRelativeResize="0"/>
          <p:nvPr/>
        </p:nvPicPr>
        <p:blipFill rotWithShape="1">
          <a:blip r:embed="rId4">
            <a:alphaModFix/>
          </a:blip>
          <a:srcRect b="0" l="6657" r="6657" t="0"/>
          <a:stretch/>
        </p:blipFill>
        <p:spPr>
          <a:xfrm>
            <a:off x="2801650" y="3306550"/>
            <a:ext cx="3919299" cy="25420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pic>
        <p:nvPicPr>
          <p:cNvPr descr="Blue-Star-Header.jpg" id="180" name="Google Shape;180;p23"/>
          <p:cNvPicPr preferRelativeResize="0"/>
          <p:nvPr/>
        </p:nvPicPr>
        <p:blipFill rotWithShape="1">
          <a:blip r:embed="rId3">
            <a:alphaModFix/>
          </a:blip>
          <a:srcRect b="0" l="0" r="0" t="0"/>
          <a:stretch/>
        </p:blipFill>
        <p:spPr>
          <a:xfrm>
            <a:off x="457200" y="304800"/>
            <a:ext cx="8229600" cy="1355375"/>
          </a:xfrm>
          <a:prstGeom prst="rect">
            <a:avLst/>
          </a:prstGeom>
          <a:noFill/>
          <a:ln>
            <a:noFill/>
          </a:ln>
        </p:spPr>
      </p:pic>
      <p:sp>
        <p:nvSpPr>
          <p:cNvPr id="181" name="Google Shape;181;p23"/>
          <p:cNvSpPr txBox="1"/>
          <p:nvPr>
            <p:ph type="title"/>
          </p:nvPr>
        </p:nvSpPr>
        <p:spPr>
          <a:xfrm>
            <a:off x="533400" y="381000"/>
            <a:ext cx="8229600" cy="12192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4400"/>
              <a:buFont typeface="Malgun Gothic"/>
              <a:buNone/>
            </a:pPr>
            <a:r>
              <a:rPr b="1" lang="en-US">
                <a:solidFill>
                  <a:schemeClr val="lt1"/>
                </a:solidFill>
              </a:rPr>
              <a:t>Common employer concerns </a:t>
            </a:r>
            <a:endParaRPr b="1">
              <a:solidFill>
                <a:schemeClr val="lt1"/>
              </a:solidFill>
            </a:endParaRPr>
          </a:p>
        </p:txBody>
      </p:sp>
      <p:pic>
        <p:nvPicPr>
          <p:cNvPr id="182" name="Google Shape;182;p23"/>
          <p:cNvPicPr preferRelativeResize="0"/>
          <p:nvPr/>
        </p:nvPicPr>
        <p:blipFill rotWithShape="1">
          <a:blip r:embed="rId4">
            <a:alphaModFix/>
          </a:blip>
          <a:srcRect b="0" l="0" r="0" t="0"/>
          <a:stretch/>
        </p:blipFill>
        <p:spPr>
          <a:xfrm>
            <a:off x="7786943" y="5787357"/>
            <a:ext cx="899857" cy="533400"/>
          </a:xfrm>
          <a:prstGeom prst="rect">
            <a:avLst/>
          </a:prstGeom>
          <a:noFill/>
          <a:ln>
            <a:noFill/>
          </a:ln>
        </p:spPr>
      </p:pic>
      <p:sp>
        <p:nvSpPr>
          <p:cNvPr id="183" name="Google Shape;183;p23"/>
          <p:cNvSpPr txBox="1"/>
          <p:nvPr/>
        </p:nvSpPr>
        <p:spPr>
          <a:xfrm>
            <a:off x="738150" y="2005425"/>
            <a:ext cx="6817200" cy="4212600"/>
          </a:xfrm>
          <a:prstGeom prst="rect">
            <a:avLst/>
          </a:prstGeom>
          <a:noFill/>
          <a:ln>
            <a:noFill/>
          </a:ln>
        </p:spPr>
        <p:txBody>
          <a:bodyPr anchorCtr="0" anchor="t" bIns="91425" lIns="91425" spcFirstLastPara="1" rIns="91425" wrap="square" tIns="91425">
            <a:noAutofit/>
          </a:bodyPr>
          <a:lstStyle/>
          <a:p>
            <a:pPr indent="-431800" lvl="0" marL="457200" rtl="0" algn="l">
              <a:spcBef>
                <a:spcPts val="0"/>
              </a:spcBef>
              <a:spcAft>
                <a:spcPts val="0"/>
              </a:spcAft>
              <a:buClr>
                <a:schemeClr val="dk1"/>
              </a:buClr>
              <a:buSzPts val="3200"/>
              <a:buFont typeface="Malgun Gothic"/>
              <a:buChar char="●"/>
            </a:pPr>
            <a:r>
              <a:rPr lang="en-US" sz="3200">
                <a:solidFill>
                  <a:schemeClr val="dk1"/>
                </a:solidFill>
                <a:latin typeface="Malgun Gothic"/>
                <a:ea typeface="Malgun Gothic"/>
                <a:cs typeface="Malgun Gothic"/>
                <a:sym typeface="Malgun Gothic"/>
              </a:rPr>
              <a:t>Less motivated</a:t>
            </a:r>
            <a:endParaRPr sz="3200">
              <a:solidFill>
                <a:schemeClr val="dk1"/>
              </a:solidFill>
              <a:latin typeface="Malgun Gothic"/>
              <a:ea typeface="Malgun Gothic"/>
              <a:cs typeface="Malgun Gothic"/>
              <a:sym typeface="Malgun Gothic"/>
            </a:endParaRPr>
          </a:p>
          <a:p>
            <a:pPr indent="-431800" lvl="0" marL="457200" rtl="0" algn="l">
              <a:spcBef>
                <a:spcPts val="0"/>
              </a:spcBef>
              <a:spcAft>
                <a:spcPts val="0"/>
              </a:spcAft>
              <a:buClr>
                <a:schemeClr val="dk1"/>
              </a:buClr>
              <a:buSzPts val="3200"/>
              <a:buFont typeface="Malgun Gothic"/>
              <a:buChar char="●"/>
            </a:pPr>
            <a:r>
              <a:rPr lang="en-US" sz="3200">
                <a:solidFill>
                  <a:schemeClr val="dk1"/>
                </a:solidFill>
                <a:latin typeface="Malgun Gothic"/>
                <a:ea typeface="Malgun Gothic"/>
                <a:cs typeface="Malgun Gothic"/>
                <a:sym typeface="Malgun Gothic"/>
              </a:rPr>
              <a:t>Less productive</a:t>
            </a:r>
            <a:endParaRPr sz="3200">
              <a:solidFill>
                <a:schemeClr val="dk1"/>
              </a:solidFill>
              <a:latin typeface="Malgun Gothic"/>
              <a:ea typeface="Malgun Gothic"/>
              <a:cs typeface="Malgun Gothic"/>
              <a:sym typeface="Malgun Gothic"/>
            </a:endParaRPr>
          </a:p>
          <a:p>
            <a:pPr indent="-431800" lvl="0" marL="457200" rtl="0" algn="l">
              <a:spcBef>
                <a:spcPts val="0"/>
              </a:spcBef>
              <a:spcAft>
                <a:spcPts val="0"/>
              </a:spcAft>
              <a:buClr>
                <a:schemeClr val="dk1"/>
              </a:buClr>
              <a:buSzPts val="3200"/>
              <a:buFont typeface="Malgun Gothic"/>
              <a:buChar char="●"/>
            </a:pPr>
            <a:r>
              <a:rPr lang="en-US" sz="3200">
                <a:solidFill>
                  <a:schemeClr val="dk1"/>
                </a:solidFill>
                <a:latin typeface="Malgun Gothic"/>
                <a:ea typeface="Malgun Gothic"/>
                <a:cs typeface="Malgun Gothic"/>
                <a:sym typeface="Malgun Gothic"/>
              </a:rPr>
              <a:t>Not invested</a:t>
            </a:r>
            <a:endParaRPr sz="3200">
              <a:solidFill>
                <a:schemeClr val="dk1"/>
              </a:solidFill>
              <a:latin typeface="Malgun Gothic"/>
              <a:ea typeface="Malgun Gothic"/>
              <a:cs typeface="Malgun Gothic"/>
              <a:sym typeface="Malgun Gothic"/>
            </a:endParaRPr>
          </a:p>
          <a:p>
            <a:pPr indent="-431800" lvl="0" marL="457200" rtl="0" algn="l">
              <a:spcBef>
                <a:spcPts val="0"/>
              </a:spcBef>
              <a:spcAft>
                <a:spcPts val="0"/>
              </a:spcAft>
              <a:buClr>
                <a:schemeClr val="dk1"/>
              </a:buClr>
              <a:buSzPts val="3200"/>
              <a:buFont typeface="Malgun Gothic"/>
              <a:buChar char="●"/>
            </a:pPr>
            <a:r>
              <a:rPr lang="en-US" sz="3200">
                <a:solidFill>
                  <a:schemeClr val="dk1"/>
                </a:solidFill>
                <a:latin typeface="Malgun Gothic"/>
                <a:ea typeface="Malgun Gothic"/>
                <a:cs typeface="Malgun Gothic"/>
                <a:sym typeface="Malgun Gothic"/>
              </a:rPr>
              <a:t>High demands</a:t>
            </a:r>
            <a:endParaRPr sz="3200">
              <a:solidFill>
                <a:schemeClr val="dk1"/>
              </a:solidFill>
              <a:latin typeface="Malgun Gothic"/>
              <a:ea typeface="Malgun Gothic"/>
              <a:cs typeface="Malgun Gothic"/>
              <a:sym typeface="Malgun Gothic"/>
            </a:endParaRPr>
          </a:p>
          <a:p>
            <a:pPr indent="-431800" lvl="0" marL="457200" rtl="0" algn="l">
              <a:spcBef>
                <a:spcPts val="0"/>
              </a:spcBef>
              <a:spcAft>
                <a:spcPts val="0"/>
              </a:spcAft>
              <a:buClr>
                <a:schemeClr val="dk1"/>
              </a:buClr>
              <a:buSzPts val="3200"/>
              <a:buFont typeface="Malgun Gothic"/>
              <a:buChar char="●"/>
            </a:pPr>
            <a:r>
              <a:rPr lang="en-US" sz="3200">
                <a:solidFill>
                  <a:schemeClr val="dk1"/>
                </a:solidFill>
                <a:latin typeface="Malgun Gothic"/>
                <a:ea typeface="Malgun Gothic"/>
                <a:cs typeface="Malgun Gothic"/>
                <a:sym typeface="Malgun Gothic"/>
              </a:rPr>
              <a:t>Pay</a:t>
            </a:r>
            <a:endParaRPr sz="3200">
              <a:solidFill>
                <a:schemeClr val="dk1"/>
              </a:solidFill>
              <a:latin typeface="Malgun Gothic"/>
              <a:ea typeface="Malgun Gothic"/>
              <a:cs typeface="Malgun Gothic"/>
              <a:sym typeface="Malgun Gothic"/>
            </a:endParaRPr>
          </a:p>
          <a:p>
            <a:pPr indent="-431800" lvl="0" marL="457200" rtl="0" algn="l">
              <a:spcBef>
                <a:spcPts val="0"/>
              </a:spcBef>
              <a:spcAft>
                <a:spcPts val="0"/>
              </a:spcAft>
              <a:buClr>
                <a:schemeClr val="dk1"/>
              </a:buClr>
              <a:buSzPts val="3200"/>
              <a:buFont typeface="Malgun Gothic"/>
              <a:buChar char="●"/>
            </a:pPr>
            <a:r>
              <a:rPr lang="en-US" sz="3200">
                <a:solidFill>
                  <a:schemeClr val="dk1"/>
                </a:solidFill>
                <a:latin typeface="Malgun Gothic"/>
                <a:ea typeface="Malgun Gothic"/>
                <a:cs typeface="Malgun Gothic"/>
                <a:sym typeface="Malgun Gothic"/>
              </a:rPr>
              <a:t>Flexibility</a:t>
            </a:r>
            <a:endParaRPr sz="3200">
              <a:solidFill>
                <a:schemeClr val="dk1"/>
              </a:solidFill>
              <a:latin typeface="Malgun Gothic"/>
              <a:ea typeface="Malgun Gothic"/>
              <a:cs typeface="Malgun Gothic"/>
              <a:sym typeface="Malgun Gothic"/>
            </a:endParaRPr>
          </a:p>
          <a:p>
            <a:pPr indent="-431800" lvl="0" marL="457200" rtl="0" algn="l">
              <a:spcBef>
                <a:spcPts val="0"/>
              </a:spcBef>
              <a:spcAft>
                <a:spcPts val="0"/>
              </a:spcAft>
              <a:buClr>
                <a:schemeClr val="dk1"/>
              </a:buClr>
              <a:buSzPts val="3200"/>
              <a:buFont typeface="Malgun Gothic"/>
              <a:buChar char="●"/>
            </a:pPr>
            <a:r>
              <a:rPr lang="en-US" sz="3200">
                <a:solidFill>
                  <a:schemeClr val="dk1"/>
                </a:solidFill>
                <a:latin typeface="Malgun Gothic"/>
                <a:ea typeface="Malgun Gothic"/>
                <a:cs typeface="Malgun Gothic"/>
                <a:sym typeface="Malgun Gothic"/>
              </a:rPr>
              <a:t>Benefits</a:t>
            </a:r>
            <a:endParaRPr sz="3200">
              <a:solidFill>
                <a:schemeClr val="dk1"/>
              </a:solidFill>
              <a:latin typeface="Malgun Gothic"/>
              <a:ea typeface="Malgun Gothic"/>
              <a:cs typeface="Malgun Gothic"/>
              <a:sym typeface="Malgun Gothic"/>
            </a:endParaRPr>
          </a:p>
          <a:p>
            <a:pPr indent="-431800" lvl="0" marL="457200" rtl="0" algn="l">
              <a:spcBef>
                <a:spcPts val="0"/>
              </a:spcBef>
              <a:spcAft>
                <a:spcPts val="0"/>
              </a:spcAft>
              <a:buClr>
                <a:schemeClr val="dk1"/>
              </a:buClr>
              <a:buSzPts val="3200"/>
              <a:buFont typeface="Malgun Gothic"/>
              <a:buChar char="●"/>
            </a:pPr>
            <a:r>
              <a:rPr lang="en-US" sz="3200">
                <a:solidFill>
                  <a:schemeClr val="dk1"/>
                </a:solidFill>
                <a:latin typeface="Malgun Gothic"/>
                <a:ea typeface="Malgun Gothic"/>
                <a:cs typeface="Malgun Gothic"/>
                <a:sym typeface="Malgun Gothic"/>
              </a:rPr>
              <a:t>Cell phone use</a:t>
            </a:r>
            <a:endParaRPr sz="3200">
              <a:solidFill>
                <a:schemeClr val="dk1"/>
              </a:solidFill>
              <a:latin typeface="Malgun Gothic"/>
              <a:ea typeface="Malgun Gothic"/>
              <a:cs typeface="Malgun Gothic"/>
              <a:sym typeface="Malgun Gothic"/>
            </a:endParaRPr>
          </a:p>
        </p:txBody>
      </p:sp>
      <p:pic>
        <p:nvPicPr>
          <p:cNvPr id="184" name="Google Shape;184;p23" title="Free Images : work, girl, professional, furniture, conversation ..."/>
          <p:cNvPicPr preferRelativeResize="0"/>
          <p:nvPr/>
        </p:nvPicPr>
        <p:blipFill>
          <a:blip r:embed="rId5">
            <a:alphaModFix/>
          </a:blip>
          <a:stretch>
            <a:fillRect/>
          </a:stretch>
        </p:blipFill>
        <p:spPr>
          <a:xfrm>
            <a:off x="4572000" y="2409874"/>
            <a:ext cx="3849825" cy="2567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3"/>
                                        </p:tgtEl>
                                        <p:attrNameLst>
                                          <p:attrName>style.visibility</p:attrName>
                                        </p:attrNameLst>
                                      </p:cBhvr>
                                      <p:to>
                                        <p:strVal val="visible"/>
                                      </p:to>
                                    </p:set>
                                  </p:childTnLst>
                                </p:cTn>
                              </p:par>
                            </p:childTnLst>
                          </p:cTn>
                        </p:par>
                        <p:par>
                          <p:cTn fill="hold">
                            <p:stCondLst>
                              <p:cond delay="0"/>
                            </p:stCondLst>
                            <p:childTnLst>
                              <p:par>
                                <p:cTn fill="hold" nodeType="afterEffect" presetClass="entr" presetID="2" presetSubtype="8">
                                  <p:stCondLst>
                                    <p:cond delay="0"/>
                                  </p:stCondLst>
                                  <p:childTnLst>
                                    <p:set>
                                      <p:cBhvr>
                                        <p:cTn dur="1" fill="hold">
                                          <p:stCondLst>
                                            <p:cond delay="0"/>
                                          </p:stCondLst>
                                        </p:cTn>
                                        <p:tgtEl>
                                          <p:spTgt spid="183"/>
                                        </p:tgtEl>
                                        <p:attrNameLst>
                                          <p:attrName>style.visibility</p:attrName>
                                        </p:attrNameLst>
                                      </p:cBhvr>
                                      <p:to>
                                        <p:strVal val="visible"/>
                                      </p:to>
                                    </p:set>
                                    <p:anim calcmode="lin" valueType="num">
                                      <p:cBhvr additive="base">
                                        <p:cTn dur="1000"/>
                                        <p:tgtEl>
                                          <p:spTgt spid="183"/>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4"/>
          <p:cNvSpPr txBox="1"/>
          <p:nvPr>
            <p:ph idx="1" type="body"/>
          </p:nvPr>
        </p:nvSpPr>
        <p:spPr>
          <a:xfrm>
            <a:off x="457200" y="1947000"/>
            <a:ext cx="4114800" cy="4576200"/>
          </a:xfrm>
          <a:prstGeom prst="rect">
            <a:avLst/>
          </a:prstGeom>
          <a:noFill/>
          <a:ln>
            <a:noFill/>
          </a:ln>
        </p:spPr>
        <p:txBody>
          <a:bodyPr anchorCtr="0" anchor="t" bIns="45700" lIns="91425" spcFirstLastPara="1" rIns="91425" wrap="square" tIns="45700">
            <a:normAutofit fontScale="62500" lnSpcReduction="10000"/>
          </a:bodyPr>
          <a:lstStyle/>
          <a:p>
            <a:pPr indent="-300037" lvl="0" marL="457200" rtl="0" algn="l">
              <a:lnSpc>
                <a:spcPct val="150000"/>
              </a:lnSpc>
              <a:spcBef>
                <a:spcPts val="0"/>
              </a:spcBef>
              <a:spcAft>
                <a:spcPts val="0"/>
              </a:spcAft>
              <a:buSzPct val="56250"/>
              <a:buAutoNum type="arabicPeriod"/>
            </a:pPr>
            <a:r>
              <a:rPr b="1" lang="en-US"/>
              <a:t>Good job description </a:t>
            </a:r>
            <a:endParaRPr b="1"/>
          </a:p>
          <a:p>
            <a:pPr indent="-300037" lvl="0" marL="457200" rtl="0" algn="l">
              <a:lnSpc>
                <a:spcPct val="150000"/>
              </a:lnSpc>
              <a:spcBef>
                <a:spcPts val="0"/>
              </a:spcBef>
              <a:spcAft>
                <a:spcPts val="0"/>
              </a:spcAft>
              <a:buSzPct val="56250"/>
              <a:buChar char="➔"/>
            </a:pPr>
            <a:r>
              <a:rPr lang="en-US"/>
              <a:t>set tone of environment</a:t>
            </a:r>
            <a:endParaRPr/>
          </a:p>
          <a:p>
            <a:pPr indent="-300037" lvl="0" marL="457200" rtl="0" algn="l">
              <a:lnSpc>
                <a:spcPct val="150000"/>
              </a:lnSpc>
              <a:spcBef>
                <a:spcPts val="0"/>
              </a:spcBef>
              <a:spcAft>
                <a:spcPts val="0"/>
              </a:spcAft>
              <a:buSzPct val="56250"/>
              <a:buChar char="➔"/>
            </a:pPr>
            <a:r>
              <a:rPr lang="en-US"/>
              <a:t>clearly defines job </a:t>
            </a:r>
            <a:r>
              <a:rPr lang="en-US"/>
              <a:t>responsibilities</a:t>
            </a:r>
            <a:endParaRPr/>
          </a:p>
          <a:p>
            <a:pPr indent="-300037" lvl="0" marL="457200" rtl="0" algn="l">
              <a:lnSpc>
                <a:spcPct val="150000"/>
              </a:lnSpc>
              <a:spcBef>
                <a:spcPts val="0"/>
              </a:spcBef>
              <a:spcAft>
                <a:spcPts val="0"/>
              </a:spcAft>
              <a:buSzPct val="56250"/>
              <a:buChar char="➔"/>
            </a:pPr>
            <a:r>
              <a:rPr lang="en-US"/>
              <a:t>placed where ideal candidates are looking</a:t>
            </a:r>
            <a:endParaRPr/>
          </a:p>
          <a:p>
            <a:pPr indent="-300037" lvl="0" marL="457200" rtl="0" algn="l">
              <a:lnSpc>
                <a:spcPct val="150000"/>
              </a:lnSpc>
              <a:spcBef>
                <a:spcPts val="0"/>
              </a:spcBef>
              <a:spcAft>
                <a:spcPts val="0"/>
              </a:spcAft>
              <a:buSzPct val="56250"/>
              <a:buAutoNum type="arabicPeriod"/>
            </a:pPr>
            <a:r>
              <a:rPr b="1" lang="en-US"/>
              <a:t>Interview process</a:t>
            </a:r>
            <a:endParaRPr b="1"/>
          </a:p>
          <a:p>
            <a:pPr indent="-300037" lvl="0" marL="457200" rtl="0" algn="l">
              <a:lnSpc>
                <a:spcPct val="150000"/>
              </a:lnSpc>
              <a:spcBef>
                <a:spcPts val="0"/>
              </a:spcBef>
              <a:spcAft>
                <a:spcPts val="0"/>
              </a:spcAft>
              <a:buSzPct val="56250"/>
              <a:buChar char="➔"/>
            </a:pPr>
            <a:r>
              <a:rPr lang="en-US"/>
              <a:t>set questions</a:t>
            </a:r>
            <a:endParaRPr/>
          </a:p>
          <a:p>
            <a:pPr indent="-300037" lvl="0" marL="457200" rtl="0" algn="l">
              <a:lnSpc>
                <a:spcPct val="150000"/>
              </a:lnSpc>
              <a:spcBef>
                <a:spcPts val="0"/>
              </a:spcBef>
              <a:spcAft>
                <a:spcPts val="0"/>
              </a:spcAft>
              <a:buSzPct val="56250"/>
              <a:buChar char="➔"/>
            </a:pPr>
            <a:r>
              <a:rPr lang="en-US"/>
              <a:t>scoring tool </a:t>
            </a:r>
            <a:endParaRPr/>
          </a:p>
          <a:p>
            <a:pPr indent="-139700" lvl="0" marL="342900" rtl="0" algn="l">
              <a:spcBef>
                <a:spcPts val="0"/>
              </a:spcBef>
              <a:spcAft>
                <a:spcPts val="0"/>
              </a:spcAft>
              <a:buClr>
                <a:schemeClr val="dk1"/>
              </a:buClr>
              <a:buSzPct val="34375"/>
              <a:buFont typeface="Arial"/>
              <a:buNone/>
            </a:pPr>
            <a:r>
              <a:t/>
            </a:r>
            <a:endParaRPr/>
          </a:p>
          <a:p>
            <a:pPr indent="-139700" lvl="0" marL="342900" rtl="0" algn="l">
              <a:spcBef>
                <a:spcPts val="0"/>
              </a:spcBef>
              <a:spcAft>
                <a:spcPts val="0"/>
              </a:spcAft>
              <a:buClr>
                <a:schemeClr val="dk1"/>
              </a:buClr>
              <a:buSzPct val="100000"/>
              <a:buNone/>
            </a:pPr>
            <a:r>
              <a:t/>
            </a:r>
            <a:endParaRPr/>
          </a:p>
        </p:txBody>
      </p:sp>
      <p:pic>
        <p:nvPicPr>
          <p:cNvPr descr="Blue-Star-Header.jpg" id="190" name="Google Shape;190;p24"/>
          <p:cNvPicPr preferRelativeResize="0"/>
          <p:nvPr/>
        </p:nvPicPr>
        <p:blipFill rotWithShape="1">
          <a:blip r:embed="rId3">
            <a:alphaModFix/>
          </a:blip>
          <a:srcRect b="0" l="0" r="0" t="0"/>
          <a:stretch/>
        </p:blipFill>
        <p:spPr>
          <a:xfrm>
            <a:off x="457200" y="304800"/>
            <a:ext cx="8229598" cy="1355375"/>
          </a:xfrm>
          <a:prstGeom prst="rect">
            <a:avLst/>
          </a:prstGeom>
          <a:noFill/>
          <a:ln>
            <a:noFill/>
          </a:ln>
        </p:spPr>
      </p:pic>
      <p:sp>
        <p:nvSpPr>
          <p:cNvPr id="191" name="Google Shape;191;p24"/>
          <p:cNvSpPr txBox="1"/>
          <p:nvPr>
            <p:ph type="title"/>
          </p:nvPr>
        </p:nvSpPr>
        <p:spPr>
          <a:xfrm>
            <a:off x="533400" y="381000"/>
            <a:ext cx="7924800" cy="12192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dk1"/>
              </a:buClr>
              <a:buSzPct val="100000"/>
              <a:buFont typeface="Malgun Gothic"/>
              <a:buNone/>
            </a:pPr>
            <a:r>
              <a:rPr b="1" lang="en-US">
                <a:solidFill>
                  <a:schemeClr val="lt1"/>
                </a:solidFill>
              </a:rPr>
              <a:t>Finding the “right” employee</a:t>
            </a:r>
            <a:endParaRPr>
              <a:solidFill>
                <a:schemeClr val="lt1"/>
              </a:solidFill>
            </a:endParaRPr>
          </a:p>
        </p:txBody>
      </p:sp>
      <p:pic>
        <p:nvPicPr>
          <p:cNvPr id="192" name="Google Shape;192;p24"/>
          <p:cNvPicPr preferRelativeResize="0"/>
          <p:nvPr/>
        </p:nvPicPr>
        <p:blipFill rotWithShape="1">
          <a:blip r:embed="rId4">
            <a:alphaModFix/>
          </a:blip>
          <a:srcRect b="0" l="0" r="0" t="0"/>
          <a:stretch/>
        </p:blipFill>
        <p:spPr>
          <a:xfrm>
            <a:off x="7786943" y="5787357"/>
            <a:ext cx="899857" cy="533400"/>
          </a:xfrm>
          <a:prstGeom prst="rect">
            <a:avLst/>
          </a:prstGeom>
          <a:noFill/>
          <a:ln>
            <a:noFill/>
          </a:ln>
        </p:spPr>
      </p:pic>
      <p:sp>
        <p:nvSpPr>
          <p:cNvPr id="193" name="Google Shape;193;p24"/>
          <p:cNvSpPr txBox="1"/>
          <p:nvPr>
            <p:ph idx="1" type="body"/>
          </p:nvPr>
        </p:nvSpPr>
        <p:spPr>
          <a:xfrm>
            <a:off x="4761050" y="1947000"/>
            <a:ext cx="4114800" cy="4911000"/>
          </a:xfrm>
          <a:prstGeom prst="rect">
            <a:avLst/>
          </a:prstGeom>
          <a:noFill/>
          <a:ln>
            <a:noFill/>
          </a:ln>
        </p:spPr>
        <p:txBody>
          <a:bodyPr anchorCtr="0" anchor="t" bIns="45700" lIns="91425" spcFirstLastPara="1" rIns="91425" wrap="square" tIns="45700">
            <a:normAutofit fontScale="62500" lnSpcReduction="10000"/>
          </a:bodyPr>
          <a:lstStyle/>
          <a:p>
            <a:pPr indent="0" lvl="0" marL="0" rtl="0" algn="l">
              <a:lnSpc>
                <a:spcPct val="150000"/>
              </a:lnSpc>
              <a:spcBef>
                <a:spcPts val="0"/>
              </a:spcBef>
              <a:spcAft>
                <a:spcPts val="0"/>
              </a:spcAft>
              <a:buNone/>
            </a:pPr>
            <a:r>
              <a:rPr b="1" lang="en-US"/>
              <a:t> 3. Efficient hiring process</a:t>
            </a:r>
            <a:endParaRPr b="1"/>
          </a:p>
          <a:p>
            <a:pPr indent="-300037" lvl="0" marL="457200" rtl="0" algn="l">
              <a:lnSpc>
                <a:spcPct val="150000"/>
              </a:lnSpc>
              <a:spcBef>
                <a:spcPts val="0"/>
              </a:spcBef>
              <a:spcAft>
                <a:spcPts val="0"/>
              </a:spcAft>
              <a:buSzPct val="56250"/>
              <a:buChar char="➔"/>
            </a:pPr>
            <a:r>
              <a:rPr lang="en-US"/>
              <a:t>required paperwork</a:t>
            </a:r>
            <a:endParaRPr/>
          </a:p>
          <a:p>
            <a:pPr indent="-300037" lvl="0" marL="457200" rtl="0" algn="l">
              <a:lnSpc>
                <a:spcPct val="150000"/>
              </a:lnSpc>
              <a:spcBef>
                <a:spcPts val="0"/>
              </a:spcBef>
              <a:spcAft>
                <a:spcPts val="0"/>
              </a:spcAft>
              <a:buSzPct val="56250"/>
              <a:buChar char="➔"/>
            </a:pPr>
            <a:r>
              <a:rPr lang="en-US"/>
              <a:t>employee handbook, contract, benefits</a:t>
            </a:r>
            <a:endParaRPr/>
          </a:p>
          <a:p>
            <a:pPr indent="-300037" lvl="0" marL="457200" rtl="0" algn="l">
              <a:lnSpc>
                <a:spcPct val="150000"/>
              </a:lnSpc>
              <a:spcBef>
                <a:spcPts val="0"/>
              </a:spcBef>
              <a:spcAft>
                <a:spcPts val="0"/>
              </a:spcAft>
              <a:buSzPct val="56250"/>
              <a:buChar char="➔"/>
            </a:pPr>
            <a:r>
              <a:rPr lang="en-US"/>
              <a:t>clear timeline</a:t>
            </a:r>
            <a:endParaRPr/>
          </a:p>
          <a:p>
            <a:pPr indent="0" lvl="0" marL="0" rtl="0" algn="l">
              <a:lnSpc>
                <a:spcPct val="150000"/>
              </a:lnSpc>
              <a:spcBef>
                <a:spcPts val="0"/>
              </a:spcBef>
              <a:spcAft>
                <a:spcPts val="0"/>
              </a:spcAft>
              <a:buNone/>
            </a:pPr>
            <a:r>
              <a:rPr b="1" lang="en-US"/>
              <a:t>4. Training</a:t>
            </a:r>
            <a:endParaRPr b="1"/>
          </a:p>
          <a:p>
            <a:pPr indent="-300037" lvl="0" marL="457200" rtl="0" algn="l">
              <a:lnSpc>
                <a:spcPct val="150000"/>
              </a:lnSpc>
              <a:spcBef>
                <a:spcPts val="0"/>
              </a:spcBef>
              <a:spcAft>
                <a:spcPts val="0"/>
              </a:spcAft>
              <a:buSzPct val="56250"/>
              <a:buChar char="➔"/>
            </a:pPr>
            <a:r>
              <a:rPr lang="en-US"/>
              <a:t>training protocol</a:t>
            </a:r>
            <a:endParaRPr/>
          </a:p>
          <a:p>
            <a:pPr indent="-300037" lvl="0" marL="457200" rtl="0" algn="l">
              <a:lnSpc>
                <a:spcPct val="150000"/>
              </a:lnSpc>
              <a:spcBef>
                <a:spcPts val="0"/>
              </a:spcBef>
              <a:spcAft>
                <a:spcPts val="0"/>
              </a:spcAft>
              <a:buSzPct val="56250"/>
              <a:buChar char="➔"/>
            </a:pPr>
            <a:r>
              <a:rPr lang="en-US"/>
              <a:t>review of progress</a:t>
            </a:r>
            <a:endParaRPr/>
          </a:p>
          <a:p>
            <a:pPr indent="-300037" lvl="0" marL="457200" rtl="0" algn="l">
              <a:lnSpc>
                <a:spcPct val="150000"/>
              </a:lnSpc>
              <a:spcBef>
                <a:spcPts val="0"/>
              </a:spcBef>
              <a:spcAft>
                <a:spcPts val="0"/>
              </a:spcAft>
              <a:buSzPct val="56250"/>
              <a:buChar char="➔"/>
            </a:pPr>
            <a:r>
              <a:rPr lang="en-US"/>
              <a:t>diverse learning methods, mastery rates</a:t>
            </a:r>
            <a:endParaRPr/>
          </a:p>
          <a:p>
            <a:pPr indent="-139700" lvl="0" marL="342900" rtl="0" algn="l">
              <a:spcBef>
                <a:spcPts val="0"/>
              </a:spcBef>
              <a:spcAft>
                <a:spcPts val="0"/>
              </a:spcAft>
              <a:buClr>
                <a:schemeClr val="dk1"/>
              </a:buClr>
              <a:buSzPct val="34375"/>
              <a:buFont typeface="Arial"/>
              <a:buNone/>
            </a:pPr>
            <a:r>
              <a:t/>
            </a:r>
            <a:endParaRPr/>
          </a:p>
          <a:p>
            <a:pPr indent="-139700" lvl="0" marL="342900" rtl="0" algn="l">
              <a:spcBef>
                <a:spcPts val="0"/>
              </a:spcBef>
              <a:spcAft>
                <a:spcPts val="0"/>
              </a:spcAft>
              <a:buClr>
                <a:schemeClr val="dk1"/>
              </a:buClr>
              <a:buSzPct val="100000"/>
              <a:buNone/>
            </a:pPr>
            <a:r>
              <a:t/>
            </a:r>
            <a:endParaRPr/>
          </a:p>
        </p:txBody>
      </p:sp>
      <p:pic>
        <p:nvPicPr>
          <p:cNvPr id="194" name="Google Shape;194;p24"/>
          <p:cNvPicPr preferRelativeResize="0"/>
          <p:nvPr/>
        </p:nvPicPr>
        <p:blipFill>
          <a:blip r:embed="rId5">
            <a:alphaModFix/>
          </a:blip>
          <a:stretch>
            <a:fillRect/>
          </a:stretch>
        </p:blipFill>
        <p:spPr>
          <a:xfrm>
            <a:off x="3439725" y="2657625"/>
            <a:ext cx="2112150" cy="17124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94"/>
                                        </p:tgtEl>
                                        <p:attrNameLst>
                                          <p:attrName>style.visibility</p:attrName>
                                        </p:attrNameLst>
                                      </p:cBhvr>
                                      <p:to>
                                        <p:strVal val="visible"/>
                                      </p:to>
                                    </p:set>
                                    <p:anim calcmode="lin" valueType="num">
                                      <p:cBhvr additive="base">
                                        <p:cTn dur="1000"/>
                                        <p:tgtEl>
                                          <p:spTgt spid="194"/>
                                        </p:tgtEl>
                                        <p:attrNameLst>
                                          <p:attrName>ppt_w</p:attrName>
                                        </p:attrNameLst>
                                      </p:cBhvr>
                                      <p:tavLst>
                                        <p:tav fmla="" tm="0">
                                          <p:val>
                                            <p:strVal val="0"/>
                                          </p:val>
                                        </p:tav>
                                        <p:tav fmla="" tm="100000">
                                          <p:val>
                                            <p:strVal val="#ppt_w"/>
                                          </p:val>
                                        </p:tav>
                                      </p:tavLst>
                                    </p:anim>
                                    <p:anim calcmode="lin" valueType="num">
                                      <p:cBhvr additive="base">
                                        <p:cTn dur="1000"/>
                                        <p:tgtEl>
                                          <p:spTgt spid="19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9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5"/>
          <p:cNvSpPr txBox="1"/>
          <p:nvPr>
            <p:ph idx="1" type="body"/>
          </p:nvPr>
        </p:nvSpPr>
        <p:spPr>
          <a:xfrm>
            <a:off x="457200" y="1744550"/>
            <a:ext cx="7924800" cy="4419000"/>
          </a:xfrm>
          <a:prstGeom prst="rect">
            <a:avLst/>
          </a:prstGeom>
          <a:noFill/>
          <a:ln>
            <a:noFill/>
          </a:ln>
        </p:spPr>
        <p:txBody>
          <a:bodyPr anchorCtr="0" anchor="t" bIns="45700" lIns="91425" spcFirstLastPara="1" rIns="91425" wrap="square" tIns="45700">
            <a:normAutofit fontScale="85000" lnSpcReduction="20000"/>
          </a:bodyPr>
          <a:lstStyle/>
          <a:p>
            <a:pPr indent="-325755" lvl="0" marL="457200" rtl="0" algn="l">
              <a:lnSpc>
                <a:spcPct val="150000"/>
              </a:lnSpc>
              <a:spcBef>
                <a:spcPts val="0"/>
              </a:spcBef>
              <a:spcAft>
                <a:spcPts val="0"/>
              </a:spcAft>
              <a:buSzPct val="56250"/>
              <a:buChar char="•"/>
            </a:pPr>
            <a:r>
              <a:rPr b="1" lang="en-US"/>
              <a:t>Hiring Strategies</a:t>
            </a:r>
            <a:endParaRPr b="1"/>
          </a:p>
          <a:p>
            <a:pPr indent="-325755" lvl="0" marL="457200" rtl="0" algn="l">
              <a:lnSpc>
                <a:spcPct val="150000"/>
              </a:lnSpc>
              <a:spcBef>
                <a:spcPts val="0"/>
              </a:spcBef>
              <a:spcAft>
                <a:spcPts val="0"/>
              </a:spcAft>
              <a:buSzPct val="56250"/>
              <a:buChar char="•"/>
            </a:pPr>
            <a:r>
              <a:rPr lang="en-US"/>
              <a:t>Define your brand</a:t>
            </a:r>
            <a:endParaRPr/>
          </a:p>
          <a:p>
            <a:pPr indent="-308249" lvl="2" marL="1371600" rtl="0" algn="l">
              <a:lnSpc>
                <a:spcPct val="150000"/>
              </a:lnSpc>
              <a:spcBef>
                <a:spcPts val="0"/>
              </a:spcBef>
              <a:spcAft>
                <a:spcPts val="0"/>
              </a:spcAft>
              <a:buSzPct val="59607"/>
              <a:buChar char="•"/>
            </a:pPr>
            <a:r>
              <a:rPr lang="en-US" sz="2475"/>
              <a:t>business reputation</a:t>
            </a:r>
            <a:endParaRPr sz="2475"/>
          </a:p>
          <a:p>
            <a:pPr indent="-362224" lvl="2" marL="1371600" rtl="0" algn="l">
              <a:lnSpc>
                <a:spcPct val="150000"/>
              </a:lnSpc>
              <a:spcBef>
                <a:spcPts val="0"/>
              </a:spcBef>
              <a:spcAft>
                <a:spcPts val="0"/>
              </a:spcAft>
              <a:buSzPct val="100000"/>
              <a:buChar char="•"/>
            </a:pPr>
            <a:r>
              <a:rPr lang="en-US" sz="2475"/>
              <a:t>owner’s reputation</a:t>
            </a:r>
            <a:endParaRPr sz="2475"/>
          </a:p>
          <a:p>
            <a:pPr indent="-325755" lvl="0" marL="457200" rtl="0" algn="l">
              <a:lnSpc>
                <a:spcPct val="150000"/>
              </a:lnSpc>
              <a:spcBef>
                <a:spcPts val="0"/>
              </a:spcBef>
              <a:spcAft>
                <a:spcPts val="0"/>
              </a:spcAft>
              <a:buSzPct val="56250"/>
              <a:buChar char="•"/>
            </a:pPr>
            <a:r>
              <a:rPr lang="en-US"/>
              <a:t>Candidates are Customers</a:t>
            </a:r>
            <a:endParaRPr/>
          </a:p>
          <a:p>
            <a:pPr indent="-325755" lvl="2" marL="1371600" rtl="0" algn="l">
              <a:lnSpc>
                <a:spcPct val="150000"/>
              </a:lnSpc>
              <a:spcBef>
                <a:spcPts val="0"/>
              </a:spcBef>
              <a:spcAft>
                <a:spcPts val="0"/>
              </a:spcAft>
              <a:buSzPct val="75000"/>
              <a:buChar char="•"/>
            </a:pPr>
            <a:r>
              <a:rPr lang="en-US"/>
              <a:t>respect time</a:t>
            </a:r>
            <a:endParaRPr/>
          </a:p>
          <a:p>
            <a:pPr indent="-325755" lvl="2" marL="1371600" rtl="0" algn="l">
              <a:lnSpc>
                <a:spcPct val="150000"/>
              </a:lnSpc>
              <a:spcBef>
                <a:spcPts val="0"/>
              </a:spcBef>
              <a:spcAft>
                <a:spcPts val="0"/>
              </a:spcAft>
              <a:buSzPct val="75000"/>
              <a:buChar char="•"/>
            </a:pPr>
            <a:r>
              <a:rPr lang="en-US"/>
              <a:t>hospitality</a:t>
            </a:r>
            <a:endParaRPr/>
          </a:p>
          <a:p>
            <a:pPr indent="-325755" lvl="0" marL="457200" rtl="0" algn="l">
              <a:lnSpc>
                <a:spcPct val="150000"/>
              </a:lnSpc>
              <a:spcBef>
                <a:spcPts val="0"/>
              </a:spcBef>
              <a:spcAft>
                <a:spcPts val="0"/>
              </a:spcAft>
              <a:buSzPct val="56250"/>
              <a:buChar char="•"/>
            </a:pPr>
            <a:r>
              <a:rPr lang="en-US"/>
              <a:t>Utilize Social Media</a:t>
            </a:r>
            <a:endParaRPr/>
          </a:p>
          <a:p>
            <a:pPr indent="-325755" lvl="2" marL="1371600" rtl="0" algn="l">
              <a:lnSpc>
                <a:spcPct val="150000"/>
              </a:lnSpc>
              <a:spcBef>
                <a:spcPts val="0"/>
              </a:spcBef>
              <a:spcAft>
                <a:spcPts val="0"/>
              </a:spcAft>
              <a:buSzPct val="75000"/>
              <a:buChar char="•"/>
            </a:pPr>
            <a:r>
              <a:rPr lang="en-US"/>
              <a:t>Followers are familiar, may be ideal candidates</a:t>
            </a:r>
            <a:endParaRPr/>
          </a:p>
        </p:txBody>
      </p:sp>
      <p:pic>
        <p:nvPicPr>
          <p:cNvPr descr="Blue-Star-Header.jpg" id="200" name="Google Shape;200;p25"/>
          <p:cNvPicPr preferRelativeResize="0"/>
          <p:nvPr/>
        </p:nvPicPr>
        <p:blipFill rotWithShape="1">
          <a:blip r:embed="rId3">
            <a:alphaModFix/>
          </a:blip>
          <a:srcRect b="0" l="0" r="0" t="0"/>
          <a:stretch/>
        </p:blipFill>
        <p:spPr>
          <a:xfrm>
            <a:off x="457200" y="304800"/>
            <a:ext cx="8229598" cy="1355375"/>
          </a:xfrm>
          <a:prstGeom prst="rect">
            <a:avLst/>
          </a:prstGeom>
          <a:noFill/>
          <a:ln>
            <a:noFill/>
          </a:ln>
        </p:spPr>
      </p:pic>
      <p:sp>
        <p:nvSpPr>
          <p:cNvPr id="201" name="Google Shape;201;p25"/>
          <p:cNvSpPr txBox="1"/>
          <p:nvPr>
            <p:ph type="title"/>
          </p:nvPr>
        </p:nvSpPr>
        <p:spPr>
          <a:xfrm>
            <a:off x="533400" y="381000"/>
            <a:ext cx="7924800" cy="12192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dk1"/>
              </a:buClr>
              <a:buSzPct val="100000"/>
              <a:buFont typeface="Malgun Gothic"/>
              <a:buNone/>
            </a:pPr>
            <a:r>
              <a:rPr b="1" lang="en-US">
                <a:solidFill>
                  <a:schemeClr val="lt1"/>
                </a:solidFill>
              </a:rPr>
              <a:t>Finding the “right” employee</a:t>
            </a:r>
            <a:endParaRPr>
              <a:solidFill>
                <a:schemeClr val="lt1"/>
              </a:solidFill>
            </a:endParaRPr>
          </a:p>
        </p:txBody>
      </p:sp>
      <p:pic>
        <p:nvPicPr>
          <p:cNvPr id="202" name="Google Shape;202;p25"/>
          <p:cNvPicPr preferRelativeResize="0"/>
          <p:nvPr/>
        </p:nvPicPr>
        <p:blipFill rotWithShape="1">
          <a:blip r:embed="rId4">
            <a:alphaModFix/>
          </a:blip>
          <a:srcRect b="0" l="0" r="0" t="0"/>
          <a:stretch/>
        </p:blipFill>
        <p:spPr>
          <a:xfrm>
            <a:off x="7786943" y="5787357"/>
            <a:ext cx="899857" cy="533400"/>
          </a:xfrm>
          <a:prstGeom prst="rect">
            <a:avLst/>
          </a:prstGeom>
          <a:noFill/>
          <a:ln>
            <a:noFill/>
          </a:ln>
        </p:spPr>
      </p:pic>
      <p:pic>
        <p:nvPicPr>
          <p:cNvPr id="203" name="Google Shape;203;p25" title="hiring | hiring on board. You are allowed to use this image … | Flickr"/>
          <p:cNvPicPr preferRelativeResize="0"/>
          <p:nvPr/>
        </p:nvPicPr>
        <p:blipFill>
          <a:blip r:embed="rId5">
            <a:alphaModFix/>
          </a:blip>
          <a:stretch>
            <a:fillRect/>
          </a:stretch>
        </p:blipFill>
        <p:spPr>
          <a:xfrm>
            <a:off x="5716000" y="1744550"/>
            <a:ext cx="2970800" cy="1983451"/>
          </a:xfrm>
          <a:prstGeom prst="rect">
            <a:avLst/>
          </a:prstGeom>
          <a:noFill/>
          <a:ln>
            <a:noFill/>
          </a:ln>
        </p:spPr>
      </p:pic>
      <p:sp>
        <p:nvSpPr>
          <p:cNvPr id="204" name="Google Shape;204;p25"/>
          <p:cNvSpPr txBox="1"/>
          <p:nvPr/>
        </p:nvSpPr>
        <p:spPr>
          <a:xfrm>
            <a:off x="8945450" y="6297625"/>
            <a:ext cx="9144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3200">
              <a:solidFill>
                <a:schemeClr val="dk1"/>
              </a:solidFill>
              <a:latin typeface="Malgun Gothic"/>
              <a:ea typeface="Malgun Gothic"/>
              <a:cs typeface="Malgun Gothic"/>
              <a:sym typeface="Malgun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6"/>
          <p:cNvSpPr txBox="1"/>
          <p:nvPr>
            <p:ph idx="1" type="body"/>
          </p:nvPr>
        </p:nvSpPr>
        <p:spPr>
          <a:xfrm>
            <a:off x="533400" y="1947000"/>
            <a:ext cx="8024400" cy="4187400"/>
          </a:xfrm>
          <a:prstGeom prst="rect">
            <a:avLst/>
          </a:prstGeom>
          <a:noFill/>
          <a:ln>
            <a:noFill/>
          </a:ln>
        </p:spPr>
        <p:txBody>
          <a:bodyPr anchorCtr="0" anchor="t" bIns="45700" lIns="91425" spcFirstLastPara="1" rIns="91425" wrap="square" tIns="45700">
            <a:normAutofit fontScale="77500"/>
          </a:bodyPr>
          <a:lstStyle/>
          <a:p>
            <a:pPr indent="-317182" lvl="0" marL="457200" rtl="0" algn="l">
              <a:lnSpc>
                <a:spcPct val="150000"/>
              </a:lnSpc>
              <a:spcBef>
                <a:spcPts val="0"/>
              </a:spcBef>
              <a:spcAft>
                <a:spcPts val="0"/>
              </a:spcAft>
              <a:buSzPct val="56250"/>
              <a:buChar char="➔"/>
            </a:pPr>
            <a:r>
              <a:rPr lang="en-US"/>
              <a:t>Applicant tracking method</a:t>
            </a:r>
            <a:endParaRPr/>
          </a:p>
          <a:p>
            <a:pPr indent="-317182" lvl="2" marL="1371600" rtl="0" algn="l">
              <a:lnSpc>
                <a:spcPct val="150000"/>
              </a:lnSpc>
              <a:spcBef>
                <a:spcPts val="0"/>
              </a:spcBef>
              <a:spcAft>
                <a:spcPts val="0"/>
              </a:spcAft>
              <a:buSzPct val="75000"/>
              <a:buChar char="●"/>
            </a:pPr>
            <a:r>
              <a:rPr lang="en-US"/>
              <a:t>no time, software options BreezyHR, Zoho Recruit, Rippling</a:t>
            </a:r>
            <a:endParaRPr/>
          </a:p>
          <a:p>
            <a:pPr indent="-317182" lvl="0" marL="457200" rtl="0" algn="l">
              <a:lnSpc>
                <a:spcPct val="150000"/>
              </a:lnSpc>
              <a:spcBef>
                <a:spcPts val="0"/>
              </a:spcBef>
              <a:spcAft>
                <a:spcPts val="0"/>
              </a:spcAft>
              <a:buSzPct val="56250"/>
              <a:buChar char="➔"/>
            </a:pPr>
            <a:r>
              <a:rPr lang="en-US"/>
              <a:t>Job Posting</a:t>
            </a:r>
            <a:endParaRPr/>
          </a:p>
          <a:p>
            <a:pPr indent="-344249" lvl="2" marL="1371600" rtl="0" algn="l">
              <a:lnSpc>
                <a:spcPct val="150000"/>
              </a:lnSpc>
              <a:spcBef>
                <a:spcPts val="0"/>
              </a:spcBef>
              <a:spcAft>
                <a:spcPts val="0"/>
              </a:spcAft>
              <a:buSzPct val="100000"/>
              <a:buChar char="●"/>
            </a:pPr>
            <a:r>
              <a:rPr lang="en-US" sz="2350"/>
              <a:t>reflect company personality</a:t>
            </a:r>
            <a:endParaRPr sz="2350"/>
          </a:p>
          <a:p>
            <a:pPr indent="-344249" lvl="2" marL="1371600" rtl="0" algn="l">
              <a:lnSpc>
                <a:spcPct val="150000"/>
              </a:lnSpc>
              <a:spcBef>
                <a:spcPts val="0"/>
              </a:spcBef>
              <a:spcAft>
                <a:spcPts val="0"/>
              </a:spcAft>
              <a:buSzPct val="100000"/>
              <a:buChar char="●"/>
            </a:pPr>
            <a:r>
              <a:rPr lang="en-US" sz="2350"/>
              <a:t>focus on soft and practical skills</a:t>
            </a:r>
            <a:endParaRPr sz="2350"/>
          </a:p>
          <a:p>
            <a:pPr indent="-344249" lvl="2" marL="1371600" rtl="0" algn="l">
              <a:lnSpc>
                <a:spcPct val="150000"/>
              </a:lnSpc>
              <a:spcBef>
                <a:spcPts val="0"/>
              </a:spcBef>
              <a:spcAft>
                <a:spcPts val="0"/>
              </a:spcAft>
              <a:buSzPct val="100000"/>
              <a:buChar char="●"/>
            </a:pPr>
            <a:r>
              <a:rPr lang="en-US" sz="2350"/>
              <a:t>Local networking and organizations</a:t>
            </a:r>
            <a:endParaRPr/>
          </a:p>
          <a:p>
            <a:pPr indent="-317182" lvl="0" marL="457200" rtl="0" algn="l">
              <a:lnSpc>
                <a:spcPct val="150000"/>
              </a:lnSpc>
              <a:spcBef>
                <a:spcPts val="0"/>
              </a:spcBef>
              <a:spcAft>
                <a:spcPts val="0"/>
              </a:spcAft>
              <a:buSzPct val="56250"/>
              <a:buChar char="➔"/>
            </a:pPr>
            <a:r>
              <a:rPr lang="en-US"/>
              <a:t>Utilize Niche Job Boards</a:t>
            </a:r>
            <a:endParaRPr/>
          </a:p>
          <a:p>
            <a:pPr indent="-317182" lvl="2" marL="1371600" rtl="0" algn="l">
              <a:lnSpc>
                <a:spcPct val="150000"/>
              </a:lnSpc>
              <a:spcBef>
                <a:spcPts val="0"/>
              </a:spcBef>
              <a:spcAft>
                <a:spcPts val="0"/>
              </a:spcAft>
              <a:buSzPct val="75000"/>
              <a:buChar char="●"/>
            </a:pPr>
            <a:r>
              <a:rPr lang="en-US"/>
              <a:t>professional organizations in industry, Dice (tech), Dribbble (creatives), LinkedIn</a:t>
            </a:r>
            <a:endParaRPr/>
          </a:p>
        </p:txBody>
      </p:sp>
      <p:pic>
        <p:nvPicPr>
          <p:cNvPr descr="Blue-Star-Header.jpg" id="210" name="Google Shape;210;p26"/>
          <p:cNvPicPr preferRelativeResize="0"/>
          <p:nvPr/>
        </p:nvPicPr>
        <p:blipFill rotWithShape="1">
          <a:blip r:embed="rId3">
            <a:alphaModFix/>
          </a:blip>
          <a:srcRect b="0" l="0" r="0" t="0"/>
          <a:stretch/>
        </p:blipFill>
        <p:spPr>
          <a:xfrm>
            <a:off x="457200" y="304800"/>
            <a:ext cx="8229598" cy="1355375"/>
          </a:xfrm>
          <a:prstGeom prst="rect">
            <a:avLst/>
          </a:prstGeom>
          <a:noFill/>
          <a:ln>
            <a:noFill/>
          </a:ln>
        </p:spPr>
      </p:pic>
      <p:sp>
        <p:nvSpPr>
          <p:cNvPr id="211" name="Google Shape;211;p26"/>
          <p:cNvSpPr txBox="1"/>
          <p:nvPr>
            <p:ph type="title"/>
          </p:nvPr>
        </p:nvSpPr>
        <p:spPr>
          <a:xfrm>
            <a:off x="533400" y="381000"/>
            <a:ext cx="7924800" cy="12192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dk1"/>
              </a:buClr>
              <a:buSzPct val="100000"/>
              <a:buFont typeface="Malgun Gothic"/>
              <a:buNone/>
            </a:pPr>
            <a:r>
              <a:rPr b="1" lang="en-US">
                <a:solidFill>
                  <a:schemeClr val="lt1"/>
                </a:solidFill>
              </a:rPr>
              <a:t>Finding the “right” employee</a:t>
            </a:r>
            <a:endParaRPr>
              <a:solidFill>
                <a:schemeClr val="lt1"/>
              </a:solidFill>
            </a:endParaRPr>
          </a:p>
        </p:txBody>
      </p:sp>
      <p:pic>
        <p:nvPicPr>
          <p:cNvPr id="212" name="Google Shape;212;p26"/>
          <p:cNvPicPr preferRelativeResize="0"/>
          <p:nvPr/>
        </p:nvPicPr>
        <p:blipFill rotWithShape="1">
          <a:blip r:embed="rId4">
            <a:alphaModFix/>
          </a:blip>
          <a:srcRect b="0" l="0" r="0" t="0"/>
          <a:stretch/>
        </p:blipFill>
        <p:spPr>
          <a:xfrm>
            <a:off x="7786943" y="5787357"/>
            <a:ext cx="899857" cy="533400"/>
          </a:xfrm>
          <a:prstGeom prst="rect">
            <a:avLst/>
          </a:prstGeom>
          <a:noFill/>
          <a:ln>
            <a:noFill/>
          </a:ln>
        </p:spPr>
      </p:pic>
      <p:pic>
        <p:nvPicPr>
          <p:cNvPr id="213" name="Google Shape;213;p26" title="Public Domain Clip Art Image | search icon | ID: 13931562615674 ..."/>
          <p:cNvPicPr preferRelativeResize="0"/>
          <p:nvPr/>
        </p:nvPicPr>
        <p:blipFill>
          <a:blip r:embed="rId5">
            <a:alphaModFix/>
          </a:blip>
          <a:stretch>
            <a:fillRect/>
          </a:stretch>
        </p:blipFill>
        <p:spPr>
          <a:xfrm>
            <a:off x="6300126" y="3277971"/>
            <a:ext cx="1774175" cy="25093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pic>
        <p:nvPicPr>
          <p:cNvPr descr="Blue-Star-Header.jpg" id="218" name="Google Shape;218;p27"/>
          <p:cNvPicPr preferRelativeResize="0"/>
          <p:nvPr/>
        </p:nvPicPr>
        <p:blipFill rotWithShape="1">
          <a:blip r:embed="rId3">
            <a:alphaModFix/>
          </a:blip>
          <a:srcRect b="0" l="0" r="0" t="0"/>
          <a:stretch/>
        </p:blipFill>
        <p:spPr>
          <a:xfrm>
            <a:off x="457200" y="304800"/>
            <a:ext cx="8229598" cy="1355375"/>
          </a:xfrm>
          <a:prstGeom prst="rect">
            <a:avLst/>
          </a:prstGeom>
          <a:noFill/>
          <a:ln>
            <a:noFill/>
          </a:ln>
        </p:spPr>
      </p:pic>
      <p:sp>
        <p:nvSpPr>
          <p:cNvPr id="219" name="Google Shape;219;p27"/>
          <p:cNvSpPr txBox="1"/>
          <p:nvPr>
            <p:ph type="title"/>
          </p:nvPr>
        </p:nvSpPr>
        <p:spPr>
          <a:xfrm>
            <a:off x="762000" y="372888"/>
            <a:ext cx="7924800" cy="12192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dk1"/>
              </a:buClr>
              <a:buSzPct val="100000"/>
              <a:buFont typeface="Malgun Gothic"/>
              <a:buNone/>
            </a:pPr>
            <a:r>
              <a:rPr b="1" lang="en-US">
                <a:solidFill>
                  <a:schemeClr val="lt1"/>
                </a:solidFill>
              </a:rPr>
              <a:t>Employee</a:t>
            </a:r>
            <a:r>
              <a:rPr b="1" lang="en-US">
                <a:solidFill>
                  <a:schemeClr val="lt1"/>
                </a:solidFill>
              </a:rPr>
              <a:t> Retention Strategies</a:t>
            </a:r>
            <a:endParaRPr b="1">
              <a:solidFill>
                <a:schemeClr val="lt1"/>
              </a:solidFill>
            </a:endParaRPr>
          </a:p>
        </p:txBody>
      </p:sp>
      <p:pic>
        <p:nvPicPr>
          <p:cNvPr id="220" name="Google Shape;220;p27"/>
          <p:cNvPicPr preferRelativeResize="0"/>
          <p:nvPr/>
        </p:nvPicPr>
        <p:blipFill rotWithShape="1">
          <a:blip r:embed="rId4">
            <a:alphaModFix/>
          </a:blip>
          <a:srcRect b="0" l="0" r="0" t="0"/>
          <a:stretch/>
        </p:blipFill>
        <p:spPr>
          <a:xfrm>
            <a:off x="7786943" y="5787357"/>
            <a:ext cx="899857" cy="533400"/>
          </a:xfrm>
          <a:prstGeom prst="rect">
            <a:avLst/>
          </a:prstGeom>
          <a:noFill/>
          <a:ln>
            <a:noFill/>
          </a:ln>
        </p:spPr>
      </p:pic>
      <p:sp>
        <p:nvSpPr>
          <p:cNvPr id="221" name="Google Shape;221;p27"/>
          <p:cNvSpPr txBox="1"/>
          <p:nvPr>
            <p:ph idx="1" type="body"/>
          </p:nvPr>
        </p:nvSpPr>
        <p:spPr>
          <a:xfrm>
            <a:off x="457200" y="1852375"/>
            <a:ext cx="5671500" cy="5334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115000"/>
              </a:lnSpc>
              <a:spcBef>
                <a:spcPts val="0"/>
              </a:spcBef>
              <a:spcAft>
                <a:spcPts val="0"/>
              </a:spcAft>
              <a:buNone/>
            </a:pPr>
            <a:r>
              <a:rPr b="1" lang="en-US" sz="3000"/>
              <a:t>Why are employees leaving?</a:t>
            </a:r>
            <a:endParaRPr sz="3100"/>
          </a:p>
        </p:txBody>
      </p:sp>
      <p:sp>
        <p:nvSpPr>
          <p:cNvPr id="222" name="Google Shape;222;p27"/>
          <p:cNvSpPr txBox="1"/>
          <p:nvPr/>
        </p:nvSpPr>
        <p:spPr>
          <a:xfrm rot="-1828520">
            <a:off x="6073091" y="2694379"/>
            <a:ext cx="2492668" cy="1265142"/>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200">
                <a:solidFill>
                  <a:srgbClr val="CC0000"/>
                </a:solidFill>
                <a:latin typeface="Malgun Gothic"/>
                <a:ea typeface="Malgun Gothic"/>
                <a:cs typeface="Malgun Gothic"/>
                <a:sym typeface="Malgun Gothic"/>
              </a:rPr>
              <a:t>The Great </a:t>
            </a:r>
            <a:r>
              <a:rPr b="1" lang="en-US" sz="3200">
                <a:solidFill>
                  <a:srgbClr val="CC0000"/>
                </a:solidFill>
                <a:latin typeface="Malgun Gothic"/>
                <a:ea typeface="Malgun Gothic"/>
                <a:cs typeface="Malgun Gothic"/>
                <a:sym typeface="Malgun Gothic"/>
              </a:rPr>
              <a:t>Resignation</a:t>
            </a:r>
            <a:endParaRPr b="1" sz="3200">
              <a:solidFill>
                <a:srgbClr val="CC0000"/>
              </a:solidFill>
              <a:latin typeface="Malgun Gothic"/>
              <a:ea typeface="Malgun Gothic"/>
              <a:cs typeface="Malgun Gothic"/>
              <a:sym typeface="Malgun Gothic"/>
            </a:endParaRPr>
          </a:p>
        </p:txBody>
      </p:sp>
      <p:sp>
        <p:nvSpPr>
          <p:cNvPr id="223" name="Google Shape;223;p27"/>
          <p:cNvSpPr txBox="1"/>
          <p:nvPr/>
        </p:nvSpPr>
        <p:spPr>
          <a:xfrm>
            <a:off x="332150" y="6091375"/>
            <a:ext cx="3429000" cy="53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600">
                <a:solidFill>
                  <a:schemeClr val="dk1"/>
                </a:solidFill>
                <a:latin typeface="Malgun Gothic"/>
                <a:ea typeface="Malgun Gothic"/>
                <a:cs typeface="Malgun Gothic"/>
                <a:sym typeface="Malgun Gothic"/>
              </a:rPr>
              <a:t>Source: Forbes Advisor article</a:t>
            </a:r>
            <a:endParaRPr sz="1600">
              <a:solidFill>
                <a:schemeClr val="dk1"/>
              </a:solidFill>
              <a:latin typeface="Malgun Gothic"/>
              <a:ea typeface="Malgun Gothic"/>
              <a:cs typeface="Malgun Gothic"/>
              <a:sym typeface="Malgun Gothic"/>
            </a:endParaRPr>
          </a:p>
        </p:txBody>
      </p:sp>
      <p:sp>
        <p:nvSpPr>
          <p:cNvPr id="224" name="Google Shape;224;p27"/>
          <p:cNvSpPr txBox="1"/>
          <p:nvPr/>
        </p:nvSpPr>
        <p:spPr>
          <a:xfrm>
            <a:off x="597475" y="2324625"/>
            <a:ext cx="5327100" cy="3766800"/>
          </a:xfrm>
          <a:prstGeom prst="rect">
            <a:avLst/>
          </a:prstGeom>
          <a:noFill/>
          <a:ln>
            <a:noFill/>
          </a:ln>
        </p:spPr>
        <p:txBody>
          <a:bodyPr anchorCtr="0" anchor="t" bIns="91425" lIns="91425" spcFirstLastPara="1" rIns="91425" wrap="square" tIns="91425">
            <a:noAutofit/>
          </a:bodyPr>
          <a:lstStyle/>
          <a:p>
            <a:pPr indent="-419100" lvl="0" marL="457200" rtl="0" algn="l">
              <a:lnSpc>
                <a:spcPct val="115000"/>
              </a:lnSpc>
              <a:spcBef>
                <a:spcPts val="0"/>
              </a:spcBef>
              <a:spcAft>
                <a:spcPts val="0"/>
              </a:spcAft>
              <a:buClr>
                <a:schemeClr val="dk1"/>
              </a:buClr>
              <a:buSzPts val="3000"/>
              <a:buChar char="➔"/>
            </a:pPr>
            <a:r>
              <a:rPr lang="en-US" sz="3000">
                <a:solidFill>
                  <a:schemeClr val="dk1"/>
                </a:solidFill>
                <a:latin typeface="Malgun Gothic"/>
                <a:ea typeface="Malgun Gothic"/>
                <a:cs typeface="Malgun Gothic"/>
                <a:sym typeface="Malgun Gothic"/>
              </a:rPr>
              <a:t>Inadequate Pay</a:t>
            </a:r>
            <a:endParaRPr sz="3000">
              <a:solidFill>
                <a:schemeClr val="dk1"/>
              </a:solidFill>
              <a:latin typeface="Malgun Gothic"/>
              <a:ea typeface="Malgun Gothic"/>
              <a:cs typeface="Malgun Gothic"/>
              <a:sym typeface="Malgun Gothic"/>
            </a:endParaRPr>
          </a:p>
          <a:p>
            <a:pPr indent="-419100" lvl="0" marL="457200" rtl="0" algn="l">
              <a:lnSpc>
                <a:spcPct val="115000"/>
              </a:lnSpc>
              <a:spcBef>
                <a:spcPts val="0"/>
              </a:spcBef>
              <a:spcAft>
                <a:spcPts val="0"/>
              </a:spcAft>
              <a:buClr>
                <a:schemeClr val="dk1"/>
              </a:buClr>
              <a:buSzPts val="3000"/>
              <a:buChar char="➔"/>
            </a:pPr>
            <a:r>
              <a:rPr lang="en-US" sz="3000">
                <a:solidFill>
                  <a:schemeClr val="dk1"/>
                </a:solidFill>
                <a:latin typeface="Malgun Gothic"/>
                <a:ea typeface="Malgun Gothic"/>
                <a:cs typeface="Malgun Gothic"/>
                <a:sym typeface="Malgun Gothic"/>
              </a:rPr>
              <a:t>Work Life Balance</a:t>
            </a:r>
            <a:endParaRPr sz="3000">
              <a:solidFill>
                <a:schemeClr val="dk1"/>
              </a:solidFill>
              <a:latin typeface="Malgun Gothic"/>
              <a:ea typeface="Malgun Gothic"/>
              <a:cs typeface="Malgun Gothic"/>
              <a:sym typeface="Malgun Gothic"/>
            </a:endParaRPr>
          </a:p>
          <a:p>
            <a:pPr indent="-419100" lvl="0" marL="457200" rtl="0" algn="l">
              <a:lnSpc>
                <a:spcPct val="115000"/>
              </a:lnSpc>
              <a:spcBef>
                <a:spcPts val="0"/>
              </a:spcBef>
              <a:spcAft>
                <a:spcPts val="0"/>
              </a:spcAft>
              <a:buClr>
                <a:schemeClr val="dk1"/>
              </a:buClr>
              <a:buSzPts val="3000"/>
              <a:buChar char="➔"/>
            </a:pPr>
            <a:r>
              <a:rPr lang="en-US" sz="3000">
                <a:solidFill>
                  <a:schemeClr val="dk1"/>
                </a:solidFill>
                <a:latin typeface="Malgun Gothic"/>
                <a:ea typeface="Malgun Gothic"/>
                <a:cs typeface="Malgun Gothic"/>
                <a:sym typeface="Malgun Gothic"/>
              </a:rPr>
              <a:t>Dissatisfied</a:t>
            </a:r>
            <a:endParaRPr sz="3000">
              <a:solidFill>
                <a:schemeClr val="dk1"/>
              </a:solidFill>
              <a:latin typeface="Malgun Gothic"/>
              <a:ea typeface="Malgun Gothic"/>
              <a:cs typeface="Malgun Gothic"/>
              <a:sym typeface="Malgun Gothic"/>
            </a:endParaRPr>
          </a:p>
          <a:p>
            <a:pPr indent="-419100" lvl="0" marL="457200" rtl="0" algn="l">
              <a:lnSpc>
                <a:spcPct val="115000"/>
              </a:lnSpc>
              <a:spcBef>
                <a:spcPts val="0"/>
              </a:spcBef>
              <a:spcAft>
                <a:spcPts val="0"/>
              </a:spcAft>
              <a:buClr>
                <a:schemeClr val="dk1"/>
              </a:buClr>
              <a:buSzPts val="3000"/>
              <a:buChar char="➔"/>
            </a:pPr>
            <a:r>
              <a:rPr lang="en-US" sz="3000">
                <a:solidFill>
                  <a:schemeClr val="dk1"/>
                </a:solidFill>
                <a:latin typeface="Malgun Gothic"/>
                <a:ea typeface="Malgun Gothic"/>
                <a:cs typeface="Malgun Gothic"/>
                <a:sym typeface="Malgun Gothic"/>
              </a:rPr>
              <a:t>No skill development</a:t>
            </a:r>
            <a:endParaRPr sz="3000">
              <a:solidFill>
                <a:schemeClr val="dk1"/>
              </a:solidFill>
              <a:latin typeface="Malgun Gothic"/>
              <a:ea typeface="Malgun Gothic"/>
              <a:cs typeface="Malgun Gothic"/>
              <a:sym typeface="Malgun Gothic"/>
            </a:endParaRPr>
          </a:p>
          <a:p>
            <a:pPr indent="-419100" lvl="0" marL="457200" rtl="0" algn="l">
              <a:lnSpc>
                <a:spcPct val="115000"/>
              </a:lnSpc>
              <a:spcBef>
                <a:spcPts val="0"/>
              </a:spcBef>
              <a:spcAft>
                <a:spcPts val="0"/>
              </a:spcAft>
              <a:buClr>
                <a:schemeClr val="dk1"/>
              </a:buClr>
              <a:buSzPts val="3000"/>
              <a:buChar char="➔"/>
            </a:pPr>
            <a:r>
              <a:rPr lang="en-US" sz="3000">
                <a:solidFill>
                  <a:schemeClr val="dk1"/>
                </a:solidFill>
                <a:latin typeface="Malgun Gothic"/>
                <a:ea typeface="Malgun Gothic"/>
                <a:cs typeface="Malgun Gothic"/>
                <a:sym typeface="Malgun Gothic"/>
              </a:rPr>
              <a:t>Limited career advancement</a:t>
            </a:r>
            <a:endParaRPr sz="3000">
              <a:solidFill>
                <a:schemeClr val="dk1"/>
              </a:solidFill>
              <a:latin typeface="Malgun Gothic"/>
              <a:ea typeface="Malgun Gothic"/>
              <a:cs typeface="Malgun Gothic"/>
              <a:sym typeface="Malgun Gothic"/>
            </a:endParaRPr>
          </a:p>
          <a:p>
            <a:pPr indent="-419100" lvl="0" marL="457200" rtl="0" algn="l">
              <a:lnSpc>
                <a:spcPct val="115000"/>
              </a:lnSpc>
              <a:spcBef>
                <a:spcPts val="0"/>
              </a:spcBef>
              <a:spcAft>
                <a:spcPts val="0"/>
              </a:spcAft>
              <a:buClr>
                <a:schemeClr val="dk1"/>
              </a:buClr>
              <a:buSzPts val="3000"/>
              <a:buChar char="➔"/>
            </a:pPr>
            <a:r>
              <a:rPr lang="en-US" sz="3000">
                <a:solidFill>
                  <a:schemeClr val="dk1"/>
                </a:solidFill>
                <a:latin typeface="Malgun Gothic"/>
                <a:ea typeface="Malgun Gothic"/>
                <a:cs typeface="Malgun Gothic"/>
                <a:sym typeface="Malgun Gothic"/>
              </a:rPr>
              <a:t>Work environment</a:t>
            </a:r>
            <a:endParaRPr sz="3200">
              <a:solidFill>
                <a:schemeClr val="dk1"/>
              </a:solidFill>
              <a:latin typeface="Malgun Gothic"/>
              <a:ea typeface="Malgun Gothic"/>
              <a:cs typeface="Malgun Gothic"/>
              <a:sym typeface="Malgun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24"/>
                                        </p:tgtEl>
                                        <p:attrNameLst>
                                          <p:attrName>style.visibility</p:attrName>
                                        </p:attrNameLst>
                                      </p:cBhvr>
                                      <p:to>
                                        <p:strVal val="visible"/>
                                      </p:to>
                                    </p:set>
                                    <p:anim calcmode="lin" valueType="num">
                                      <p:cBhvr additive="base">
                                        <p:cTn dur="1000"/>
                                        <p:tgtEl>
                                          <p:spTgt spid="224"/>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pic>
        <p:nvPicPr>
          <p:cNvPr descr="Blue-Star-Header.jpg" id="229" name="Google Shape;229;p28"/>
          <p:cNvPicPr preferRelativeResize="0"/>
          <p:nvPr/>
        </p:nvPicPr>
        <p:blipFill rotWithShape="1">
          <a:blip r:embed="rId3">
            <a:alphaModFix/>
          </a:blip>
          <a:srcRect b="0" l="0" r="0" t="0"/>
          <a:stretch/>
        </p:blipFill>
        <p:spPr>
          <a:xfrm>
            <a:off x="457200" y="304800"/>
            <a:ext cx="8229598" cy="1355375"/>
          </a:xfrm>
          <a:prstGeom prst="rect">
            <a:avLst/>
          </a:prstGeom>
          <a:noFill/>
          <a:ln>
            <a:noFill/>
          </a:ln>
        </p:spPr>
      </p:pic>
      <p:sp>
        <p:nvSpPr>
          <p:cNvPr id="230" name="Google Shape;230;p28"/>
          <p:cNvSpPr txBox="1"/>
          <p:nvPr>
            <p:ph type="title"/>
          </p:nvPr>
        </p:nvSpPr>
        <p:spPr>
          <a:xfrm>
            <a:off x="762000" y="372888"/>
            <a:ext cx="7924800" cy="12192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dk1"/>
              </a:buClr>
              <a:buSzPct val="100000"/>
              <a:buFont typeface="Malgun Gothic"/>
              <a:buNone/>
            </a:pPr>
            <a:r>
              <a:rPr b="1" lang="en-US">
                <a:solidFill>
                  <a:schemeClr val="lt1"/>
                </a:solidFill>
              </a:rPr>
              <a:t>Employee Retention Strategies</a:t>
            </a:r>
            <a:endParaRPr b="1">
              <a:solidFill>
                <a:schemeClr val="lt1"/>
              </a:solidFill>
            </a:endParaRPr>
          </a:p>
        </p:txBody>
      </p:sp>
      <p:pic>
        <p:nvPicPr>
          <p:cNvPr id="231" name="Google Shape;231;p28"/>
          <p:cNvPicPr preferRelativeResize="0"/>
          <p:nvPr/>
        </p:nvPicPr>
        <p:blipFill rotWithShape="1">
          <a:blip r:embed="rId4">
            <a:alphaModFix/>
          </a:blip>
          <a:srcRect b="0" l="0" r="0" t="0"/>
          <a:stretch/>
        </p:blipFill>
        <p:spPr>
          <a:xfrm>
            <a:off x="7786943" y="5787357"/>
            <a:ext cx="899857" cy="533400"/>
          </a:xfrm>
          <a:prstGeom prst="rect">
            <a:avLst/>
          </a:prstGeom>
          <a:noFill/>
          <a:ln>
            <a:noFill/>
          </a:ln>
        </p:spPr>
      </p:pic>
      <p:sp>
        <p:nvSpPr>
          <p:cNvPr id="232" name="Google Shape;232;p28"/>
          <p:cNvSpPr txBox="1"/>
          <p:nvPr>
            <p:ph idx="1" type="body"/>
          </p:nvPr>
        </p:nvSpPr>
        <p:spPr>
          <a:xfrm>
            <a:off x="457200" y="1852375"/>
            <a:ext cx="7222800" cy="4772400"/>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115000"/>
              </a:lnSpc>
              <a:spcBef>
                <a:spcPts val="0"/>
              </a:spcBef>
              <a:spcAft>
                <a:spcPts val="0"/>
              </a:spcAft>
              <a:buNone/>
            </a:pPr>
            <a:r>
              <a:rPr b="1" lang="en-US" sz="3000"/>
              <a:t>Strategies to consider</a:t>
            </a:r>
            <a:endParaRPr b="1" sz="3000"/>
          </a:p>
          <a:p>
            <a:pPr indent="-376237" lvl="0" marL="457200" rtl="0" algn="l">
              <a:lnSpc>
                <a:spcPct val="115000"/>
              </a:lnSpc>
              <a:spcBef>
                <a:spcPts val="0"/>
              </a:spcBef>
              <a:spcAft>
                <a:spcPts val="0"/>
              </a:spcAft>
              <a:buSzPct val="100000"/>
              <a:buChar char="➔"/>
            </a:pPr>
            <a:r>
              <a:rPr lang="en-US" sz="3000"/>
              <a:t>Competitive Base Pay</a:t>
            </a:r>
            <a:endParaRPr sz="3000"/>
          </a:p>
          <a:p>
            <a:pPr indent="-376237" lvl="1" marL="914400" rtl="0" algn="l">
              <a:lnSpc>
                <a:spcPct val="115000"/>
              </a:lnSpc>
              <a:spcBef>
                <a:spcPts val="0"/>
              </a:spcBef>
              <a:spcAft>
                <a:spcPts val="0"/>
              </a:spcAft>
              <a:buSzPct val="100000"/>
              <a:buChar char="◆"/>
            </a:pPr>
            <a:r>
              <a:rPr lang="en-US" sz="3000"/>
              <a:t>Cashflow</a:t>
            </a:r>
            <a:endParaRPr sz="3000"/>
          </a:p>
          <a:p>
            <a:pPr indent="-376237" lvl="1" marL="914400" rtl="0" algn="l">
              <a:lnSpc>
                <a:spcPct val="115000"/>
              </a:lnSpc>
              <a:spcBef>
                <a:spcPts val="0"/>
              </a:spcBef>
              <a:spcAft>
                <a:spcPts val="0"/>
              </a:spcAft>
              <a:buSzPct val="100000"/>
              <a:buChar char="◆"/>
            </a:pPr>
            <a:r>
              <a:rPr lang="en-US" sz="3000"/>
              <a:t>ProfitCents</a:t>
            </a:r>
            <a:endParaRPr sz="3000"/>
          </a:p>
          <a:p>
            <a:pPr indent="-376237" lvl="0" marL="457200" rtl="0" algn="l">
              <a:lnSpc>
                <a:spcPct val="115000"/>
              </a:lnSpc>
              <a:spcBef>
                <a:spcPts val="0"/>
              </a:spcBef>
              <a:spcAft>
                <a:spcPts val="0"/>
              </a:spcAft>
              <a:buSzPct val="100000"/>
              <a:buChar char="➔"/>
            </a:pPr>
            <a:r>
              <a:rPr lang="en-US" sz="3000"/>
              <a:t>Work from Home or Hybrid</a:t>
            </a:r>
            <a:endParaRPr sz="3000"/>
          </a:p>
          <a:p>
            <a:pPr indent="-376237" lvl="1" marL="914400" rtl="0" algn="l">
              <a:lnSpc>
                <a:spcPct val="115000"/>
              </a:lnSpc>
              <a:spcBef>
                <a:spcPts val="0"/>
              </a:spcBef>
              <a:spcAft>
                <a:spcPts val="0"/>
              </a:spcAft>
              <a:buSzPct val="100000"/>
              <a:buChar char="◆"/>
            </a:pPr>
            <a:r>
              <a:rPr lang="en-US" sz="3000"/>
              <a:t>90% increase by 2025 since COVID</a:t>
            </a:r>
            <a:endParaRPr sz="3000"/>
          </a:p>
          <a:p>
            <a:pPr indent="-376237" lvl="1" marL="914400" rtl="0" algn="l">
              <a:lnSpc>
                <a:spcPct val="115000"/>
              </a:lnSpc>
              <a:spcBef>
                <a:spcPts val="0"/>
              </a:spcBef>
              <a:spcAft>
                <a:spcPts val="0"/>
              </a:spcAft>
              <a:buSzPct val="100000"/>
              <a:buChar char="◆"/>
            </a:pPr>
            <a:r>
              <a:rPr lang="en-US" sz="3000"/>
              <a:t>report happier, more </a:t>
            </a:r>
            <a:r>
              <a:rPr lang="en-US" sz="3000"/>
              <a:t>productive</a:t>
            </a:r>
            <a:r>
              <a:rPr lang="en-US" sz="3000"/>
              <a:t> - per UpWork</a:t>
            </a:r>
            <a:endParaRPr sz="3000"/>
          </a:p>
          <a:p>
            <a:pPr indent="-376237" lvl="0" marL="457200" rtl="0" algn="l">
              <a:lnSpc>
                <a:spcPct val="115000"/>
              </a:lnSpc>
              <a:spcBef>
                <a:spcPts val="0"/>
              </a:spcBef>
              <a:spcAft>
                <a:spcPts val="0"/>
              </a:spcAft>
              <a:buSzPct val="100000"/>
              <a:buChar char="➔"/>
            </a:pPr>
            <a:r>
              <a:rPr lang="en-US" sz="3000"/>
              <a:t>Flexible Scheduling/Compressed Work week</a:t>
            </a:r>
            <a:endParaRPr sz="3000"/>
          </a:p>
          <a:p>
            <a:pPr indent="-376237" lvl="0" marL="457200" rtl="0" algn="l">
              <a:lnSpc>
                <a:spcPct val="115000"/>
              </a:lnSpc>
              <a:spcBef>
                <a:spcPts val="0"/>
              </a:spcBef>
              <a:spcAft>
                <a:spcPts val="0"/>
              </a:spcAft>
              <a:buSzPct val="100000"/>
              <a:buChar char="➔"/>
            </a:pPr>
            <a:r>
              <a:rPr lang="en-US" sz="3000"/>
              <a:t>Encourage Work Life Balance</a:t>
            </a:r>
            <a:endParaRPr sz="3000"/>
          </a:p>
          <a:p>
            <a:pPr indent="-376237" lvl="1" marL="914400" rtl="0" algn="l">
              <a:lnSpc>
                <a:spcPct val="115000"/>
              </a:lnSpc>
              <a:spcBef>
                <a:spcPts val="0"/>
              </a:spcBef>
              <a:spcAft>
                <a:spcPts val="0"/>
              </a:spcAft>
              <a:buSzPct val="100000"/>
              <a:buChar char="◆"/>
            </a:pPr>
            <a:r>
              <a:rPr lang="en-US" sz="3000"/>
              <a:t>work email, cell phone</a:t>
            </a:r>
            <a:endParaRPr sz="3000"/>
          </a:p>
          <a:p>
            <a:pPr indent="-376237" lvl="1" marL="914400" rtl="0" algn="l">
              <a:lnSpc>
                <a:spcPct val="115000"/>
              </a:lnSpc>
              <a:spcBef>
                <a:spcPts val="0"/>
              </a:spcBef>
              <a:spcAft>
                <a:spcPts val="0"/>
              </a:spcAft>
              <a:buSzPct val="100000"/>
              <a:buChar char="◆"/>
            </a:pPr>
            <a:r>
              <a:rPr lang="en-US" sz="3000"/>
              <a:t>Personal day/hours</a:t>
            </a:r>
            <a:endParaRPr sz="3000"/>
          </a:p>
          <a:p>
            <a:pPr indent="0" lvl="0" marL="457200" rtl="0" algn="l">
              <a:lnSpc>
                <a:spcPct val="115000"/>
              </a:lnSpc>
              <a:spcBef>
                <a:spcPts val="0"/>
              </a:spcBef>
              <a:spcAft>
                <a:spcPts val="0"/>
              </a:spcAft>
              <a:buNone/>
            </a:pPr>
            <a:r>
              <a:t/>
            </a:r>
            <a:endParaRPr sz="3000"/>
          </a:p>
        </p:txBody>
      </p:sp>
      <p:sp>
        <p:nvSpPr>
          <p:cNvPr id="233" name="Google Shape;233;p28"/>
          <p:cNvSpPr txBox="1"/>
          <p:nvPr/>
        </p:nvSpPr>
        <p:spPr>
          <a:xfrm>
            <a:off x="4148950" y="6193425"/>
            <a:ext cx="3429000" cy="53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600">
                <a:solidFill>
                  <a:schemeClr val="dk1"/>
                </a:solidFill>
                <a:latin typeface="Malgun Gothic"/>
                <a:ea typeface="Malgun Gothic"/>
                <a:cs typeface="Malgun Gothic"/>
                <a:sym typeface="Malgun Gothic"/>
              </a:rPr>
              <a:t>Source: Forbes Advisor article</a:t>
            </a:r>
            <a:endParaRPr sz="1600">
              <a:solidFill>
                <a:schemeClr val="dk1"/>
              </a:solidFill>
              <a:latin typeface="Malgun Gothic"/>
              <a:ea typeface="Malgun Gothic"/>
              <a:cs typeface="Malgun Gothic"/>
              <a:sym typeface="Malgun Gothic"/>
            </a:endParaRPr>
          </a:p>
        </p:txBody>
      </p:sp>
      <p:pic>
        <p:nvPicPr>
          <p:cNvPr id="234" name="Google Shape;234;p28" title="a purple circle with the words many thanks for all your hard work on it (Provided by Tenor)"/>
          <p:cNvPicPr preferRelativeResize="0"/>
          <p:nvPr/>
        </p:nvPicPr>
        <p:blipFill>
          <a:blip r:embed="rId5">
            <a:alphaModFix/>
          </a:blip>
          <a:stretch>
            <a:fillRect/>
          </a:stretch>
        </p:blipFill>
        <p:spPr>
          <a:xfrm>
            <a:off x="3120725" y="2475525"/>
            <a:ext cx="2902549" cy="2902549"/>
          </a:xfrm>
          <a:prstGeom prst="rect">
            <a:avLst/>
          </a:prstGeom>
          <a:noFill/>
          <a:ln>
            <a:noFill/>
          </a:ln>
        </p:spPr>
      </p:pic>
      <p:sp>
        <p:nvSpPr>
          <p:cNvPr id="235" name="Google Shape;235;p28"/>
          <p:cNvSpPr txBox="1"/>
          <p:nvPr/>
        </p:nvSpPr>
        <p:spPr>
          <a:xfrm>
            <a:off x="3414150" y="6154750"/>
            <a:ext cx="57504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3200">
              <a:solidFill>
                <a:schemeClr val="dk1"/>
              </a:solidFill>
              <a:latin typeface="Malgun Gothic"/>
              <a:ea typeface="Malgun Gothic"/>
              <a:cs typeface="Malgun Gothic"/>
              <a:sym typeface="Malgun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34"/>
                                        </p:tgtEl>
                                      </p:cBhvr>
                                    </p:animEffect>
                                    <p:set>
                                      <p:cBhvr>
                                        <p:cTn dur="1" fill="hold">
                                          <p:stCondLst>
                                            <p:cond delay="1000"/>
                                          </p:stCondLst>
                                        </p:cTn>
                                        <p:tgtEl>
                                          <p:spTgt spid="23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2"/>
                                        </p:tgtEl>
                                        <p:attrNameLst>
                                          <p:attrName>style.visibility</p:attrName>
                                        </p:attrNameLst>
                                      </p:cBhvr>
                                      <p:to>
                                        <p:strVal val="visible"/>
                                      </p:to>
                                    </p:set>
                                    <p:anim calcmode="lin" valueType="num">
                                      <p:cBhvr additive="base">
                                        <p:cTn dur="1000"/>
                                        <p:tgtEl>
                                          <p:spTgt spid="23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pic>
        <p:nvPicPr>
          <p:cNvPr descr="Blue-Star-Header.jpg" id="240" name="Google Shape;240;p29"/>
          <p:cNvPicPr preferRelativeResize="0"/>
          <p:nvPr/>
        </p:nvPicPr>
        <p:blipFill rotWithShape="1">
          <a:blip r:embed="rId3">
            <a:alphaModFix/>
          </a:blip>
          <a:srcRect b="0" l="0" r="0" t="0"/>
          <a:stretch/>
        </p:blipFill>
        <p:spPr>
          <a:xfrm>
            <a:off x="457200" y="304800"/>
            <a:ext cx="8229598" cy="1355375"/>
          </a:xfrm>
          <a:prstGeom prst="rect">
            <a:avLst/>
          </a:prstGeom>
          <a:noFill/>
          <a:ln>
            <a:noFill/>
          </a:ln>
        </p:spPr>
      </p:pic>
      <p:sp>
        <p:nvSpPr>
          <p:cNvPr id="241" name="Google Shape;241;p29"/>
          <p:cNvSpPr txBox="1"/>
          <p:nvPr>
            <p:ph type="title"/>
          </p:nvPr>
        </p:nvSpPr>
        <p:spPr>
          <a:xfrm>
            <a:off x="762000" y="372888"/>
            <a:ext cx="7924800" cy="12192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dk1"/>
              </a:buClr>
              <a:buSzPct val="100000"/>
              <a:buFont typeface="Malgun Gothic"/>
              <a:buNone/>
            </a:pPr>
            <a:r>
              <a:rPr b="1" lang="en-US">
                <a:solidFill>
                  <a:schemeClr val="lt1"/>
                </a:solidFill>
              </a:rPr>
              <a:t>Employee Retention Strategies</a:t>
            </a:r>
            <a:endParaRPr b="1">
              <a:solidFill>
                <a:schemeClr val="lt1"/>
              </a:solidFill>
            </a:endParaRPr>
          </a:p>
        </p:txBody>
      </p:sp>
      <p:pic>
        <p:nvPicPr>
          <p:cNvPr id="242" name="Google Shape;242;p29"/>
          <p:cNvPicPr preferRelativeResize="0"/>
          <p:nvPr/>
        </p:nvPicPr>
        <p:blipFill rotWithShape="1">
          <a:blip r:embed="rId4">
            <a:alphaModFix/>
          </a:blip>
          <a:srcRect b="0" l="0" r="0" t="0"/>
          <a:stretch/>
        </p:blipFill>
        <p:spPr>
          <a:xfrm>
            <a:off x="7786943" y="5787357"/>
            <a:ext cx="899857" cy="533400"/>
          </a:xfrm>
          <a:prstGeom prst="rect">
            <a:avLst/>
          </a:prstGeom>
          <a:noFill/>
          <a:ln>
            <a:noFill/>
          </a:ln>
        </p:spPr>
      </p:pic>
      <p:sp>
        <p:nvSpPr>
          <p:cNvPr id="243" name="Google Shape;243;p29"/>
          <p:cNvSpPr txBox="1"/>
          <p:nvPr>
            <p:ph idx="1" type="body"/>
          </p:nvPr>
        </p:nvSpPr>
        <p:spPr>
          <a:xfrm>
            <a:off x="457200" y="1852375"/>
            <a:ext cx="7222800" cy="47724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115000"/>
              </a:lnSpc>
              <a:spcBef>
                <a:spcPts val="0"/>
              </a:spcBef>
              <a:spcAft>
                <a:spcPts val="0"/>
              </a:spcAft>
              <a:buNone/>
            </a:pPr>
            <a:r>
              <a:rPr b="1" lang="en-US" sz="3000"/>
              <a:t>Strategies to consider</a:t>
            </a:r>
            <a:endParaRPr b="1" sz="3000"/>
          </a:p>
          <a:p>
            <a:pPr indent="-404812" lvl="0" marL="457200" rtl="0" algn="l">
              <a:lnSpc>
                <a:spcPct val="115000"/>
              </a:lnSpc>
              <a:spcBef>
                <a:spcPts val="0"/>
              </a:spcBef>
              <a:spcAft>
                <a:spcPts val="0"/>
              </a:spcAft>
              <a:buSzPct val="100000"/>
              <a:buChar char="➔"/>
            </a:pPr>
            <a:r>
              <a:rPr lang="en-US" sz="3000"/>
              <a:t>Recognize and Reward Employees</a:t>
            </a:r>
            <a:endParaRPr sz="3000"/>
          </a:p>
          <a:p>
            <a:pPr indent="-404812" lvl="1" marL="914400" rtl="0" algn="l">
              <a:lnSpc>
                <a:spcPct val="115000"/>
              </a:lnSpc>
              <a:spcBef>
                <a:spcPts val="0"/>
              </a:spcBef>
              <a:spcAft>
                <a:spcPts val="0"/>
              </a:spcAft>
              <a:buSzPct val="100000"/>
              <a:buChar char="◆"/>
            </a:pPr>
            <a:r>
              <a:rPr lang="en-US" sz="3000"/>
              <a:t>social recognition</a:t>
            </a:r>
            <a:endParaRPr sz="3000"/>
          </a:p>
          <a:p>
            <a:pPr indent="-404812" lvl="1" marL="914400" rtl="0" algn="l">
              <a:lnSpc>
                <a:spcPct val="115000"/>
              </a:lnSpc>
              <a:spcBef>
                <a:spcPts val="0"/>
              </a:spcBef>
              <a:spcAft>
                <a:spcPts val="0"/>
              </a:spcAft>
              <a:buSzPct val="100000"/>
              <a:buChar char="◆"/>
            </a:pPr>
            <a:r>
              <a:rPr lang="en-US" sz="3000"/>
              <a:t>monetary recognition</a:t>
            </a:r>
            <a:endParaRPr sz="3000"/>
          </a:p>
          <a:p>
            <a:pPr indent="-404812" lvl="1" marL="914400" rtl="0" algn="l">
              <a:lnSpc>
                <a:spcPct val="115000"/>
              </a:lnSpc>
              <a:spcBef>
                <a:spcPts val="0"/>
              </a:spcBef>
              <a:spcAft>
                <a:spcPts val="0"/>
              </a:spcAft>
              <a:buSzPct val="100000"/>
              <a:buChar char="◆"/>
            </a:pPr>
            <a:r>
              <a:rPr lang="en-US" sz="3000"/>
              <a:t>perks (cell phone, travel, local business discounts, meal discount)</a:t>
            </a:r>
            <a:endParaRPr sz="3000"/>
          </a:p>
          <a:p>
            <a:pPr indent="-404812" lvl="0" marL="457200" rtl="0" algn="l">
              <a:lnSpc>
                <a:spcPct val="115000"/>
              </a:lnSpc>
              <a:spcBef>
                <a:spcPts val="0"/>
              </a:spcBef>
              <a:spcAft>
                <a:spcPts val="0"/>
              </a:spcAft>
              <a:buSzPct val="100000"/>
              <a:buChar char="➔"/>
            </a:pPr>
            <a:r>
              <a:rPr lang="en-US" sz="3000"/>
              <a:t>Hire for Business Culture Fit and Value Alignment</a:t>
            </a:r>
            <a:endParaRPr sz="3000"/>
          </a:p>
          <a:p>
            <a:pPr indent="-404812" lvl="1" marL="914400" rtl="0" algn="l">
              <a:lnSpc>
                <a:spcPct val="115000"/>
              </a:lnSpc>
              <a:spcBef>
                <a:spcPts val="0"/>
              </a:spcBef>
              <a:spcAft>
                <a:spcPts val="0"/>
              </a:spcAft>
              <a:buSzPct val="100000"/>
              <a:buChar char="◆"/>
            </a:pPr>
            <a:r>
              <a:rPr lang="en-US" sz="3000"/>
              <a:t>higher energy, more productive</a:t>
            </a:r>
            <a:endParaRPr sz="3000"/>
          </a:p>
          <a:p>
            <a:pPr indent="-404812" lvl="1" marL="914400" rtl="0" algn="l">
              <a:lnSpc>
                <a:spcPct val="115000"/>
              </a:lnSpc>
              <a:spcBef>
                <a:spcPts val="0"/>
              </a:spcBef>
              <a:spcAft>
                <a:spcPts val="0"/>
              </a:spcAft>
              <a:buSzPct val="100000"/>
              <a:buChar char="◆"/>
            </a:pPr>
            <a:r>
              <a:rPr lang="en-US" sz="3000"/>
              <a:t>higher job sastisfaction</a:t>
            </a:r>
            <a:endParaRPr sz="3000"/>
          </a:p>
          <a:p>
            <a:pPr indent="0" lvl="0" marL="457200" rtl="0" algn="l">
              <a:lnSpc>
                <a:spcPct val="115000"/>
              </a:lnSpc>
              <a:spcBef>
                <a:spcPts val="0"/>
              </a:spcBef>
              <a:spcAft>
                <a:spcPts val="0"/>
              </a:spcAft>
              <a:buNone/>
            </a:pPr>
            <a:r>
              <a:t/>
            </a:r>
            <a:endParaRPr sz="3000"/>
          </a:p>
        </p:txBody>
      </p:sp>
      <p:sp>
        <p:nvSpPr>
          <p:cNvPr id="244" name="Google Shape;244;p29"/>
          <p:cNvSpPr txBox="1"/>
          <p:nvPr/>
        </p:nvSpPr>
        <p:spPr>
          <a:xfrm>
            <a:off x="4148950" y="6193425"/>
            <a:ext cx="3429000" cy="53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600">
                <a:solidFill>
                  <a:schemeClr val="dk1"/>
                </a:solidFill>
                <a:latin typeface="Malgun Gothic"/>
                <a:ea typeface="Malgun Gothic"/>
                <a:cs typeface="Malgun Gothic"/>
                <a:sym typeface="Malgun Gothic"/>
              </a:rPr>
              <a:t>Source: Forbes Advisor article</a:t>
            </a:r>
            <a:endParaRPr sz="1600">
              <a:solidFill>
                <a:schemeClr val="dk1"/>
              </a:solidFill>
              <a:latin typeface="Malgun Gothic"/>
              <a:ea typeface="Malgun Gothic"/>
              <a:cs typeface="Malgun Gothic"/>
              <a:sym typeface="Malgun Gothic"/>
            </a:endParaRPr>
          </a:p>
        </p:txBody>
      </p:sp>
      <p:sp>
        <p:nvSpPr>
          <p:cNvPr id="245" name="Google Shape;245;p29"/>
          <p:cNvSpPr txBox="1"/>
          <p:nvPr/>
        </p:nvSpPr>
        <p:spPr>
          <a:xfrm>
            <a:off x="3414150" y="6154750"/>
            <a:ext cx="57504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3200">
              <a:solidFill>
                <a:schemeClr val="dk1"/>
              </a:solidFill>
              <a:latin typeface="Malgun Gothic"/>
              <a:ea typeface="Malgun Gothic"/>
              <a:cs typeface="Malgun Gothic"/>
              <a:sym typeface="Malgun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3"/>
                                        </p:tgtEl>
                                        <p:attrNameLst>
                                          <p:attrName>style.visibility</p:attrName>
                                        </p:attrNameLst>
                                      </p:cBhvr>
                                      <p:to>
                                        <p:strVal val="visible"/>
                                      </p:to>
                                    </p:set>
                                    <p:anim calcmode="lin" valueType="num">
                                      <p:cBhvr additive="base">
                                        <p:cTn dur="1000"/>
                                        <p:tgtEl>
                                          <p:spTgt spid="24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pic>
        <p:nvPicPr>
          <p:cNvPr descr="Blue-Star-Header.jpg" id="250" name="Google Shape;250;p30"/>
          <p:cNvPicPr preferRelativeResize="0"/>
          <p:nvPr/>
        </p:nvPicPr>
        <p:blipFill rotWithShape="1">
          <a:blip r:embed="rId3">
            <a:alphaModFix/>
          </a:blip>
          <a:srcRect b="0" l="0" r="0" t="0"/>
          <a:stretch/>
        </p:blipFill>
        <p:spPr>
          <a:xfrm>
            <a:off x="457200" y="304800"/>
            <a:ext cx="8229598" cy="1355375"/>
          </a:xfrm>
          <a:prstGeom prst="rect">
            <a:avLst/>
          </a:prstGeom>
          <a:noFill/>
          <a:ln>
            <a:noFill/>
          </a:ln>
        </p:spPr>
      </p:pic>
      <p:sp>
        <p:nvSpPr>
          <p:cNvPr id="251" name="Google Shape;251;p30"/>
          <p:cNvSpPr txBox="1"/>
          <p:nvPr>
            <p:ph type="title"/>
          </p:nvPr>
        </p:nvSpPr>
        <p:spPr>
          <a:xfrm>
            <a:off x="762000" y="372888"/>
            <a:ext cx="7924800" cy="12192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dk1"/>
              </a:buClr>
              <a:buSzPct val="100000"/>
              <a:buFont typeface="Malgun Gothic"/>
              <a:buNone/>
            </a:pPr>
            <a:r>
              <a:rPr b="1" lang="en-US">
                <a:solidFill>
                  <a:schemeClr val="lt1"/>
                </a:solidFill>
              </a:rPr>
              <a:t>Employee Retention Strategies</a:t>
            </a:r>
            <a:endParaRPr b="1">
              <a:solidFill>
                <a:schemeClr val="lt1"/>
              </a:solidFill>
            </a:endParaRPr>
          </a:p>
        </p:txBody>
      </p:sp>
      <p:pic>
        <p:nvPicPr>
          <p:cNvPr id="252" name="Google Shape;252;p30"/>
          <p:cNvPicPr preferRelativeResize="0"/>
          <p:nvPr/>
        </p:nvPicPr>
        <p:blipFill rotWithShape="1">
          <a:blip r:embed="rId4">
            <a:alphaModFix/>
          </a:blip>
          <a:srcRect b="0" l="0" r="0" t="0"/>
          <a:stretch/>
        </p:blipFill>
        <p:spPr>
          <a:xfrm>
            <a:off x="7786943" y="5787357"/>
            <a:ext cx="899857" cy="533400"/>
          </a:xfrm>
          <a:prstGeom prst="rect">
            <a:avLst/>
          </a:prstGeom>
          <a:noFill/>
          <a:ln>
            <a:noFill/>
          </a:ln>
        </p:spPr>
      </p:pic>
      <p:sp>
        <p:nvSpPr>
          <p:cNvPr id="253" name="Google Shape;253;p30"/>
          <p:cNvSpPr txBox="1"/>
          <p:nvPr>
            <p:ph idx="1" type="body"/>
          </p:nvPr>
        </p:nvSpPr>
        <p:spPr>
          <a:xfrm>
            <a:off x="457200" y="1852375"/>
            <a:ext cx="7222800" cy="47724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115000"/>
              </a:lnSpc>
              <a:spcBef>
                <a:spcPts val="0"/>
              </a:spcBef>
              <a:spcAft>
                <a:spcPts val="0"/>
              </a:spcAft>
              <a:buNone/>
            </a:pPr>
            <a:r>
              <a:rPr b="1" lang="en-US" sz="3000"/>
              <a:t>Strategies to consider</a:t>
            </a:r>
            <a:endParaRPr b="1" sz="3000"/>
          </a:p>
          <a:p>
            <a:pPr indent="-404812" lvl="0" marL="457200" rtl="0" algn="l">
              <a:lnSpc>
                <a:spcPct val="115000"/>
              </a:lnSpc>
              <a:spcBef>
                <a:spcPts val="0"/>
              </a:spcBef>
              <a:spcAft>
                <a:spcPts val="0"/>
              </a:spcAft>
              <a:buSzPct val="100000"/>
              <a:buChar char="➔"/>
            </a:pPr>
            <a:r>
              <a:rPr lang="en-US" sz="3000"/>
              <a:t>Employee survey</a:t>
            </a:r>
            <a:endParaRPr sz="3000"/>
          </a:p>
          <a:p>
            <a:pPr indent="-404812" lvl="1" marL="914400" rtl="0" algn="l">
              <a:lnSpc>
                <a:spcPct val="115000"/>
              </a:lnSpc>
              <a:spcBef>
                <a:spcPts val="0"/>
              </a:spcBef>
              <a:spcAft>
                <a:spcPts val="0"/>
              </a:spcAft>
              <a:buSzPct val="100000"/>
              <a:buChar char="◆"/>
            </a:pPr>
            <a:r>
              <a:rPr lang="en-US" sz="3000"/>
              <a:t>anonymous?</a:t>
            </a:r>
            <a:endParaRPr sz="3000"/>
          </a:p>
          <a:p>
            <a:pPr indent="-404812" lvl="1" marL="914400" rtl="0" algn="l">
              <a:lnSpc>
                <a:spcPct val="115000"/>
              </a:lnSpc>
              <a:spcBef>
                <a:spcPts val="0"/>
              </a:spcBef>
              <a:spcAft>
                <a:spcPts val="0"/>
              </a:spcAft>
              <a:buSzPct val="100000"/>
              <a:buChar char="◆"/>
            </a:pPr>
            <a:r>
              <a:rPr lang="en-US" sz="3000"/>
              <a:t>must acknowledge and implement some feedback</a:t>
            </a:r>
            <a:endParaRPr sz="3000"/>
          </a:p>
          <a:p>
            <a:pPr indent="-404812" lvl="0" marL="457200" rtl="0" algn="l">
              <a:lnSpc>
                <a:spcPct val="115000"/>
              </a:lnSpc>
              <a:spcBef>
                <a:spcPts val="0"/>
              </a:spcBef>
              <a:spcAft>
                <a:spcPts val="0"/>
              </a:spcAft>
              <a:buSzPct val="100000"/>
              <a:buChar char="➔"/>
            </a:pPr>
            <a:r>
              <a:rPr lang="en-US" sz="3000"/>
              <a:t>Recreate/share employee expectations</a:t>
            </a:r>
            <a:endParaRPr sz="3000"/>
          </a:p>
          <a:p>
            <a:pPr indent="-404812" lvl="0" marL="457200" rtl="0" algn="l">
              <a:lnSpc>
                <a:spcPct val="115000"/>
              </a:lnSpc>
              <a:spcBef>
                <a:spcPts val="0"/>
              </a:spcBef>
              <a:spcAft>
                <a:spcPts val="0"/>
              </a:spcAft>
              <a:buSzPct val="100000"/>
              <a:buChar char="➔"/>
            </a:pPr>
            <a:r>
              <a:rPr lang="en-US" sz="3000"/>
              <a:t>Create time for check ins</a:t>
            </a:r>
            <a:endParaRPr sz="3000"/>
          </a:p>
          <a:p>
            <a:pPr indent="-404812" lvl="0" marL="457200" rtl="0" algn="l">
              <a:lnSpc>
                <a:spcPct val="115000"/>
              </a:lnSpc>
              <a:spcBef>
                <a:spcPts val="0"/>
              </a:spcBef>
              <a:spcAft>
                <a:spcPts val="0"/>
              </a:spcAft>
              <a:buSzPct val="100000"/>
              <a:buChar char="➔"/>
            </a:pPr>
            <a:r>
              <a:rPr lang="en-US" sz="3000"/>
              <a:t>Employee gatherings/outings</a:t>
            </a:r>
            <a:endParaRPr sz="3000"/>
          </a:p>
          <a:p>
            <a:pPr indent="-404812" lvl="1" marL="914400" rtl="0" algn="l">
              <a:lnSpc>
                <a:spcPct val="115000"/>
              </a:lnSpc>
              <a:spcBef>
                <a:spcPts val="0"/>
              </a:spcBef>
              <a:spcAft>
                <a:spcPts val="0"/>
              </a:spcAft>
              <a:buSzPct val="100000"/>
              <a:buChar char="◆"/>
            </a:pPr>
            <a:r>
              <a:rPr lang="en-US" sz="3000"/>
              <a:t>social connection</a:t>
            </a:r>
            <a:endParaRPr sz="3000"/>
          </a:p>
          <a:p>
            <a:pPr indent="-404812" lvl="1" marL="914400" rtl="0" algn="l">
              <a:lnSpc>
                <a:spcPct val="115000"/>
              </a:lnSpc>
              <a:spcBef>
                <a:spcPts val="0"/>
              </a:spcBef>
              <a:spcAft>
                <a:spcPts val="0"/>
              </a:spcAft>
              <a:buSzPct val="100000"/>
              <a:buChar char="◆"/>
            </a:pPr>
            <a:r>
              <a:rPr lang="en-US" sz="3000"/>
              <a:t>supportive</a:t>
            </a:r>
            <a:endParaRPr sz="3000"/>
          </a:p>
          <a:p>
            <a:pPr indent="0" lvl="0" marL="457200" rtl="0" algn="l">
              <a:lnSpc>
                <a:spcPct val="115000"/>
              </a:lnSpc>
              <a:spcBef>
                <a:spcPts val="0"/>
              </a:spcBef>
              <a:spcAft>
                <a:spcPts val="0"/>
              </a:spcAft>
              <a:buNone/>
            </a:pPr>
            <a:r>
              <a:t/>
            </a:r>
            <a:endParaRPr sz="3000"/>
          </a:p>
        </p:txBody>
      </p:sp>
      <p:sp>
        <p:nvSpPr>
          <p:cNvPr id="254" name="Google Shape;254;p30"/>
          <p:cNvSpPr txBox="1"/>
          <p:nvPr/>
        </p:nvSpPr>
        <p:spPr>
          <a:xfrm>
            <a:off x="4148950" y="6193425"/>
            <a:ext cx="3429000" cy="53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600">
                <a:solidFill>
                  <a:schemeClr val="dk1"/>
                </a:solidFill>
                <a:latin typeface="Malgun Gothic"/>
                <a:ea typeface="Malgun Gothic"/>
                <a:cs typeface="Malgun Gothic"/>
                <a:sym typeface="Malgun Gothic"/>
              </a:rPr>
              <a:t>Source: Forbes Advisor article</a:t>
            </a:r>
            <a:endParaRPr sz="1600">
              <a:solidFill>
                <a:schemeClr val="dk1"/>
              </a:solidFill>
              <a:latin typeface="Malgun Gothic"/>
              <a:ea typeface="Malgun Gothic"/>
              <a:cs typeface="Malgun Gothic"/>
              <a:sym typeface="Malgun Gothic"/>
            </a:endParaRPr>
          </a:p>
        </p:txBody>
      </p:sp>
      <p:sp>
        <p:nvSpPr>
          <p:cNvPr id="255" name="Google Shape;255;p30"/>
          <p:cNvSpPr txBox="1"/>
          <p:nvPr/>
        </p:nvSpPr>
        <p:spPr>
          <a:xfrm>
            <a:off x="3414150" y="6154750"/>
            <a:ext cx="57504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3200">
              <a:solidFill>
                <a:schemeClr val="dk1"/>
              </a:solidFill>
              <a:latin typeface="Malgun Gothic"/>
              <a:ea typeface="Malgun Gothic"/>
              <a:cs typeface="Malgun Gothic"/>
              <a:sym typeface="Malgun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3"/>
                                        </p:tgtEl>
                                        <p:attrNameLst>
                                          <p:attrName>style.visibility</p:attrName>
                                        </p:attrNameLst>
                                      </p:cBhvr>
                                      <p:to>
                                        <p:strVal val="visible"/>
                                      </p:to>
                                    </p:set>
                                    <p:anim calcmode="lin" valueType="num">
                                      <p:cBhvr additive="base">
                                        <p:cTn dur="1000"/>
                                        <p:tgtEl>
                                          <p:spTgt spid="25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pic>
        <p:nvPicPr>
          <p:cNvPr descr="Blue-Star-Header.jpg" id="260" name="Google Shape;260;p31"/>
          <p:cNvPicPr preferRelativeResize="0"/>
          <p:nvPr/>
        </p:nvPicPr>
        <p:blipFill rotWithShape="1">
          <a:blip r:embed="rId3">
            <a:alphaModFix/>
          </a:blip>
          <a:srcRect b="0" l="0" r="0" t="0"/>
          <a:stretch/>
        </p:blipFill>
        <p:spPr>
          <a:xfrm>
            <a:off x="457200" y="304800"/>
            <a:ext cx="8229598" cy="1355375"/>
          </a:xfrm>
          <a:prstGeom prst="rect">
            <a:avLst/>
          </a:prstGeom>
          <a:noFill/>
          <a:ln>
            <a:noFill/>
          </a:ln>
        </p:spPr>
      </p:pic>
      <p:sp>
        <p:nvSpPr>
          <p:cNvPr id="261" name="Google Shape;261;p31"/>
          <p:cNvSpPr txBox="1"/>
          <p:nvPr>
            <p:ph type="title"/>
          </p:nvPr>
        </p:nvSpPr>
        <p:spPr>
          <a:xfrm>
            <a:off x="762000" y="372888"/>
            <a:ext cx="7924800" cy="12192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4400"/>
              <a:buFont typeface="Malgun Gothic"/>
              <a:buNone/>
            </a:pPr>
            <a:r>
              <a:rPr b="1" lang="en-US">
                <a:solidFill>
                  <a:schemeClr val="lt1"/>
                </a:solidFill>
              </a:rPr>
              <a:t>Employee</a:t>
            </a:r>
            <a:r>
              <a:rPr b="1" lang="en-US">
                <a:solidFill>
                  <a:schemeClr val="lt1"/>
                </a:solidFill>
              </a:rPr>
              <a:t> Exit Interview</a:t>
            </a:r>
            <a:endParaRPr b="1">
              <a:solidFill>
                <a:schemeClr val="lt1"/>
              </a:solidFill>
            </a:endParaRPr>
          </a:p>
        </p:txBody>
      </p:sp>
      <p:pic>
        <p:nvPicPr>
          <p:cNvPr id="262" name="Google Shape;262;p31"/>
          <p:cNvPicPr preferRelativeResize="0"/>
          <p:nvPr/>
        </p:nvPicPr>
        <p:blipFill rotWithShape="1">
          <a:blip r:embed="rId4">
            <a:alphaModFix/>
          </a:blip>
          <a:srcRect b="0" l="0" r="0" t="0"/>
          <a:stretch/>
        </p:blipFill>
        <p:spPr>
          <a:xfrm>
            <a:off x="7786943" y="5787357"/>
            <a:ext cx="899857" cy="533400"/>
          </a:xfrm>
          <a:prstGeom prst="rect">
            <a:avLst/>
          </a:prstGeom>
          <a:noFill/>
          <a:ln>
            <a:noFill/>
          </a:ln>
        </p:spPr>
      </p:pic>
      <p:sp>
        <p:nvSpPr>
          <p:cNvPr id="263" name="Google Shape;263;p31"/>
          <p:cNvSpPr txBox="1"/>
          <p:nvPr>
            <p:ph idx="1" type="body"/>
          </p:nvPr>
        </p:nvSpPr>
        <p:spPr>
          <a:xfrm>
            <a:off x="457200" y="1852375"/>
            <a:ext cx="7329600" cy="4772400"/>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0"/>
              </a:spcBef>
              <a:spcAft>
                <a:spcPts val="0"/>
              </a:spcAft>
              <a:buNone/>
            </a:pPr>
            <a:r>
              <a:rPr b="1" lang="en-US" sz="3000"/>
              <a:t>Questions </a:t>
            </a:r>
            <a:r>
              <a:rPr b="1" lang="en-US" sz="3000"/>
              <a:t>to consider</a:t>
            </a:r>
            <a:endParaRPr sz="1100">
              <a:latin typeface="Arial"/>
              <a:ea typeface="Arial"/>
              <a:cs typeface="Arial"/>
              <a:sym typeface="Arial"/>
            </a:endParaRPr>
          </a:p>
          <a:p>
            <a:pPr indent="0" lvl="0" marL="0" rtl="0" algn="l">
              <a:lnSpc>
                <a:spcPct val="115000"/>
              </a:lnSpc>
              <a:spcBef>
                <a:spcPts val="1400"/>
              </a:spcBef>
              <a:spcAft>
                <a:spcPts val="0"/>
              </a:spcAft>
              <a:buNone/>
            </a:pPr>
            <a:r>
              <a:rPr b="1" lang="en-US" sz="2000">
                <a:latin typeface="Arial"/>
                <a:ea typeface="Arial"/>
                <a:cs typeface="Arial"/>
                <a:sym typeface="Arial"/>
              </a:rPr>
              <a:t>1. Reasons for Leaving</a:t>
            </a:r>
            <a:endParaRPr b="1" sz="2000">
              <a:latin typeface="Arial"/>
              <a:ea typeface="Arial"/>
              <a:cs typeface="Arial"/>
              <a:sym typeface="Arial"/>
            </a:endParaRPr>
          </a:p>
          <a:p>
            <a:pPr indent="-342900" lvl="0" marL="457200" rtl="0" algn="l">
              <a:lnSpc>
                <a:spcPct val="115000"/>
              </a:lnSpc>
              <a:spcBef>
                <a:spcPts val="1200"/>
              </a:spcBef>
              <a:spcAft>
                <a:spcPts val="0"/>
              </a:spcAft>
              <a:buSzPts val="1800"/>
              <a:buChar char="●"/>
            </a:pPr>
            <a:r>
              <a:rPr lang="en-US" sz="1800">
                <a:latin typeface="Arial"/>
                <a:ea typeface="Arial"/>
                <a:cs typeface="Arial"/>
                <a:sym typeface="Arial"/>
              </a:rPr>
              <a:t>What prompted you to start looking for a new job?</a:t>
            </a:r>
            <a:endParaRPr sz="1800">
              <a:latin typeface="Arial"/>
              <a:ea typeface="Arial"/>
              <a:cs typeface="Arial"/>
              <a:sym typeface="Arial"/>
            </a:endParaRPr>
          </a:p>
          <a:p>
            <a:pPr indent="-342900" lvl="0" marL="457200" rtl="0" algn="l">
              <a:lnSpc>
                <a:spcPct val="115000"/>
              </a:lnSpc>
              <a:spcBef>
                <a:spcPts val="0"/>
              </a:spcBef>
              <a:spcAft>
                <a:spcPts val="0"/>
              </a:spcAft>
              <a:buSzPts val="1800"/>
              <a:buChar char="●"/>
            </a:pPr>
            <a:r>
              <a:rPr lang="en-US" sz="1800">
                <a:latin typeface="Arial"/>
                <a:ea typeface="Arial"/>
                <a:cs typeface="Arial"/>
                <a:sym typeface="Arial"/>
              </a:rPr>
              <a:t>What is the primary reason you are leaving the company?</a:t>
            </a:r>
            <a:endParaRPr sz="1800">
              <a:latin typeface="Arial"/>
              <a:ea typeface="Arial"/>
              <a:cs typeface="Arial"/>
              <a:sym typeface="Arial"/>
            </a:endParaRPr>
          </a:p>
          <a:p>
            <a:pPr indent="0" lvl="0" marL="0" rtl="0" algn="l">
              <a:lnSpc>
                <a:spcPct val="115000"/>
              </a:lnSpc>
              <a:spcBef>
                <a:spcPts val="1400"/>
              </a:spcBef>
              <a:spcAft>
                <a:spcPts val="0"/>
              </a:spcAft>
              <a:buNone/>
            </a:pPr>
            <a:r>
              <a:rPr b="1" lang="en-US" sz="2000">
                <a:latin typeface="Arial"/>
                <a:ea typeface="Arial"/>
                <a:cs typeface="Arial"/>
                <a:sym typeface="Arial"/>
              </a:rPr>
              <a:t>2. Job Satisfaction</a:t>
            </a:r>
            <a:endParaRPr b="1" sz="2000">
              <a:latin typeface="Arial"/>
              <a:ea typeface="Arial"/>
              <a:cs typeface="Arial"/>
              <a:sym typeface="Arial"/>
            </a:endParaRPr>
          </a:p>
          <a:p>
            <a:pPr indent="-342900" lvl="0" marL="457200" rtl="0" algn="l">
              <a:lnSpc>
                <a:spcPct val="115000"/>
              </a:lnSpc>
              <a:spcBef>
                <a:spcPts val="1200"/>
              </a:spcBef>
              <a:spcAft>
                <a:spcPts val="0"/>
              </a:spcAft>
              <a:buSzPts val="1800"/>
              <a:buChar char="●"/>
            </a:pPr>
            <a:r>
              <a:rPr lang="en-US" sz="1800">
                <a:latin typeface="Arial"/>
                <a:ea typeface="Arial"/>
                <a:cs typeface="Arial"/>
                <a:sym typeface="Arial"/>
              </a:rPr>
              <a:t>What did you like most about your job?</a:t>
            </a:r>
            <a:endParaRPr sz="1800">
              <a:latin typeface="Arial"/>
              <a:ea typeface="Arial"/>
              <a:cs typeface="Arial"/>
              <a:sym typeface="Arial"/>
            </a:endParaRPr>
          </a:p>
          <a:p>
            <a:pPr indent="-342900" lvl="0" marL="457200" rtl="0" algn="l">
              <a:lnSpc>
                <a:spcPct val="115000"/>
              </a:lnSpc>
              <a:spcBef>
                <a:spcPts val="0"/>
              </a:spcBef>
              <a:spcAft>
                <a:spcPts val="0"/>
              </a:spcAft>
              <a:buSzPts val="1800"/>
              <a:buChar char="●"/>
            </a:pPr>
            <a:r>
              <a:rPr lang="en-US" sz="1800">
                <a:latin typeface="Arial"/>
                <a:ea typeface="Arial"/>
                <a:cs typeface="Arial"/>
                <a:sym typeface="Arial"/>
              </a:rPr>
              <a:t>Were your job responsibilities what you expected when you were hired?</a:t>
            </a:r>
            <a:endParaRPr sz="1800">
              <a:latin typeface="Arial"/>
              <a:ea typeface="Arial"/>
              <a:cs typeface="Arial"/>
              <a:sym typeface="Arial"/>
            </a:endParaRPr>
          </a:p>
          <a:p>
            <a:pPr indent="-342900" lvl="0" marL="457200" rtl="0" algn="l">
              <a:lnSpc>
                <a:spcPct val="115000"/>
              </a:lnSpc>
              <a:spcBef>
                <a:spcPts val="0"/>
              </a:spcBef>
              <a:spcAft>
                <a:spcPts val="0"/>
              </a:spcAft>
              <a:buSzPts val="1800"/>
              <a:buChar char="●"/>
            </a:pPr>
            <a:r>
              <a:rPr lang="en-US" sz="1800">
                <a:latin typeface="Arial"/>
                <a:ea typeface="Arial"/>
                <a:cs typeface="Arial"/>
                <a:sym typeface="Arial"/>
              </a:rPr>
              <a:t>Did you feel your skills and abilities were fully utilized in your role?</a:t>
            </a:r>
            <a:endParaRPr sz="3700"/>
          </a:p>
        </p:txBody>
      </p:sp>
      <p:pic>
        <p:nvPicPr>
          <p:cNvPr id="264" name="Google Shape;264;p31" title="Exit Stategy - Free of Charge Creative Commons Highway Sign image"/>
          <p:cNvPicPr preferRelativeResize="0"/>
          <p:nvPr/>
        </p:nvPicPr>
        <p:blipFill>
          <a:blip r:embed="rId5">
            <a:alphaModFix/>
          </a:blip>
          <a:stretch>
            <a:fillRect/>
          </a:stretch>
        </p:blipFill>
        <p:spPr>
          <a:xfrm>
            <a:off x="6860275" y="1852373"/>
            <a:ext cx="1826517" cy="1219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descr="cover-template.jpg" id="96" name="Google Shape;96;p14"/>
          <p:cNvPicPr preferRelativeResize="0"/>
          <p:nvPr/>
        </p:nvPicPr>
        <p:blipFill rotWithShape="1">
          <a:blip r:embed="rId3">
            <a:alphaModFix/>
          </a:blip>
          <a:srcRect b="0" l="0" r="0" t="0"/>
          <a:stretch/>
        </p:blipFill>
        <p:spPr>
          <a:xfrm>
            <a:off x="-7" y="-87925"/>
            <a:ext cx="9143998" cy="6857998"/>
          </a:xfrm>
          <a:prstGeom prst="rect">
            <a:avLst/>
          </a:prstGeom>
          <a:noFill/>
          <a:ln>
            <a:noFill/>
          </a:ln>
        </p:spPr>
      </p:pic>
      <p:sp>
        <p:nvSpPr>
          <p:cNvPr id="97" name="Google Shape;97;p14"/>
          <p:cNvSpPr txBox="1"/>
          <p:nvPr>
            <p:ph type="ctrTitle"/>
          </p:nvPr>
        </p:nvSpPr>
        <p:spPr>
          <a:xfrm>
            <a:off x="515825" y="2240100"/>
            <a:ext cx="8540100" cy="23778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4400"/>
              <a:buFont typeface="Malgun Gothic"/>
              <a:buNone/>
            </a:pPr>
            <a:r>
              <a:rPr b="1" lang="en-US" sz="5900">
                <a:solidFill>
                  <a:schemeClr val="lt1"/>
                </a:solidFill>
              </a:rPr>
              <a:t>KU Small Business Development Center</a:t>
            </a:r>
            <a:r>
              <a:rPr b="1" lang="en-US">
                <a:solidFill>
                  <a:schemeClr val="lt1"/>
                </a:solidFill>
              </a:rPr>
              <a:t> </a:t>
            </a:r>
            <a:endParaRPr b="1">
              <a:solidFill>
                <a:schemeClr val="lt1"/>
              </a:solidFill>
              <a:latin typeface="Malgun Gothic"/>
              <a:ea typeface="Malgun Gothic"/>
              <a:cs typeface="Malgun Gothic"/>
              <a:sym typeface="Malgun Gothic"/>
            </a:endParaRPr>
          </a:p>
        </p:txBody>
      </p:sp>
      <p:sp>
        <p:nvSpPr>
          <p:cNvPr id="98" name="Google Shape;98;p14"/>
          <p:cNvSpPr txBox="1"/>
          <p:nvPr>
            <p:ph idx="1" type="subTitle"/>
          </p:nvPr>
        </p:nvSpPr>
        <p:spPr>
          <a:xfrm>
            <a:off x="4419600" y="5257800"/>
            <a:ext cx="4419600" cy="1143000"/>
          </a:xfrm>
          <a:prstGeom prst="rect">
            <a:avLst/>
          </a:prstGeom>
          <a:noFill/>
          <a:ln>
            <a:noFill/>
          </a:ln>
        </p:spPr>
        <p:txBody>
          <a:bodyPr anchorCtr="0" anchor="t" bIns="45700" lIns="91425" spcFirstLastPara="1" rIns="91425" wrap="square" tIns="45700">
            <a:normAutofit lnSpcReduction="20000"/>
          </a:bodyPr>
          <a:lstStyle/>
          <a:p>
            <a:pPr indent="0" lvl="0" marL="0" rtl="0" algn="ctr">
              <a:spcBef>
                <a:spcPts val="0"/>
              </a:spcBef>
              <a:spcAft>
                <a:spcPts val="0"/>
              </a:spcAft>
              <a:buClr>
                <a:schemeClr val="lt1"/>
              </a:buClr>
              <a:buSzPts val="2000"/>
              <a:buNone/>
            </a:pPr>
            <a:r>
              <a:rPr i="1" lang="en-US" sz="2000">
                <a:solidFill>
                  <a:schemeClr val="lt1"/>
                </a:solidFill>
                <a:latin typeface="Malgun Gothic"/>
                <a:ea typeface="Malgun Gothic"/>
                <a:cs typeface="Malgun Gothic"/>
                <a:sym typeface="Malgun Gothic"/>
              </a:rPr>
              <a:t>Advising. Consulting. Training. </a:t>
            </a:r>
            <a:r>
              <a:rPr i="1" lang="en-US" sz="2800">
                <a:solidFill>
                  <a:schemeClr val="lt1"/>
                </a:solidFill>
                <a:latin typeface="Malgun Gothic"/>
                <a:ea typeface="Malgun Gothic"/>
                <a:cs typeface="Malgun Gothic"/>
                <a:sym typeface="Malgun Gothic"/>
              </a:rPr>
              <a:t>Growing Entrepreneurs</a:t>
            </a:r>
            <a:endParaRPr i="1"/>
          </a:p>
          <a:p>
            <a:pPr indent="0" lvl="0" marL="0" rtl="0" algn="ctr">
              <a:spcBef>
                <a:spcPts val="560"/>
              </a:spcBef>
              <a:spcAft>
                <a:spcPts val="0"/>
              </a:spcAft>
              <a:buClr>
                <a:srgbClr val="888888"/>
              </a:buClr>
              <a:buSzPts val="2800"/>
              <a:buNone/>
            </a:pPr>
            <a:r>
              <a:t/>
            </a:r>
            <a:endParaRPr sz="2800">
              <a:solidFill>
                <a:schemeClr val="lt1"/>
              </a:solidFill>
              <a:latin typeface="Malgun Gothic"/>
              <a:ea typeface="Malgun Gothic"/>
              <a:cs typeface="Malgun Gothic"/>
              <a:sym typeface="Malgun Gothic"/>
            </a:endParaRPr>
          </a:p>
        </p:txBody>
      </p:sp>
      <p:sp>
        <p:nvSpPr>
          <p:cNvPr id="99" name="Google Shape;99;p14"/>
          <p:cNvSpPr txBox="1"/>
          <p:nvPr/>
        </p:nvSpPr>
        <p:spPr>
          <a:xfrm>
            <a:off x="4696225" y="2163400"/>
            <a:ext cx="27432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lt1"/>
              </a:solidFill>
              <a:latin typeface="Malgun Gothic"/>
              <a:ea typeface="Malgun Gothic"/>
              <a:cs typeface="Malgun Gothic"/>
              <a:sym typeface="Malgun Gothic"/>
            </a:endParaRPr>
          </a:p>
        </p:txBody>
      </p:sp>
      <p:pic>
        <p:nvPicPr>
          <p:cNvPr id="100" name="Google Shape;100;p14"/>
          <p:cNvPicPr preferRelativeResize="0"/>
          <p:nvPr/>
        </p:nvPicPr>
        <p:blipFill rotWithShape="1">
          <a:blip r:embed="rId4">
            <a:alphaModFix/>
          </a:blip>
          <a:srcRect b="0" l="0" r="0" t="0"/>
          <a:stretch/>
        </p:blipFill>
        <p:spPr>
          <a:xfrm>
            <a:off x="162426" y="536374"/>
            <a:ext cx="1615329" cy="95750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pic>
        <p:nvPicPr>
          <p:cNvPr descr="Blue-Star-Header.jpg" id="269" name="Google Shape;269;p32"/>
          <p:cNvPicPr preferRelativeResize="0"/>
          <p:nvPr/>
        </p:nvPicPr>
        <p:blipFill rotWithShape="1">
          <a:blip r:embed="rId3">
            <a:alphaModFix/>
          </a:blip>
          <a:srcRect b="0" l="0" r="0" t="0"/>
          <a:stretch/>
        </p:blipFill>
        <p:spPr>
          <a:xfrm>
            <a:off x="457200" y="304800"/>
            <a:ext cx="8229598" cy="1355375"/>
          </a:xfrm>
          <a:prstGeom prst="rect">
            <a:avLst/>
          </a:prstGeom>
          <a:noFill/>
          <a:ln>
            <a:noFill/>
          </a:ln>
        </p:spPr>
      </p:pic>
      <p:sp>
        <p:nvSpPr>
          <p:cNvPr id="270" name="Google Shape;270;p32"/>
          <p:cNvSpPr txBox="1"/>
          <p:nvPr>
            <p:ph type="title"/>
          </p:nvPr>
        </p:nvSpPr>
        <p:spPr>
          <a:xfrm>
            <a:off x="762000" y="372888"/>
            <a:ext cx="7924800" cy="12192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4400"/>
              <a:buFont typeface="Malgun Gothic"/>
              <a:buNone/>
            </a:pPr>
            <a:r>
              <a:rPr b="1" lang="en-US">
                <a:solidFill>
                  <a:schemeClr val="lt1"/>
                </a:solidFill>
              </a:rPr>
              <a:t>Employee Exit Interview</a:t>
            </a:r>
            <a:endParaRPr b="1">
              <a:solidFill>
                <a:schemeClr val="lt1"/>
              </a:solidFill>
            </a:endParaRPr>
          </a:p>
        </p:txBody>
      </p:sp>
      <p:pic>
        <p:nvPicPr>
          <p:cNvPr id="271" name="Google Shape;271;p32"/>
          <p:cNvPicPr preferRelativeResize="0"/>
          <p:nvPr/>
        </p:nvPicPr>
        <p:blipFill rotWithShape="1">
          <a:blip r:embed="rId4">
            <a:alphaModFix/>
          </a:blip>
          <a:srcRect b="0" l="0" r="0" t="0"/>
          <a:stretch/>
        </p:blipFill>
        <p:spPr>
          <a:xfrm>
            <a:off x="7786943" y="5787357"/>
            <a:ext cx="899857" cy="533400"/>
          </a:xfrm>
          <a:prstGeom prst="rect">
            <a:avLst/>
          </a:prstGeom>
          <a:noFill/>
          <a:ln>
            <a:noFill/>
          </a:ln>
        </p:spPr>
      </p:pic>
      <p:sp>
        <p:nvSpPr>
          <p:cNvPr id="272" name="Google Shape;272;p32"/>
          <p:cNvSpPr txBox="1"/>
          <p:nvPr>
            <p:ph idx="1" type="body"/>
          </p:nvPr>
        </p:nvSpPr>
        <p:spPr>
          <a:xfrm>
            <a:off x="457200" y="1852375"/>
            <a:ext cx="7329600" cy="4772400"/>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0"/>
              </a:spcBef>
              <a:spcAft>
                <a:spcPts val="0"/>
              </a:spcAft>
              <a:buNone/>
            </a:pPr>
            <a:r>
              <a:rPr b="1" lang="en-US" sz="3000"/>
              <a:t>Questions to consider</a:t>
            </a:r>
            <a:endParaRPr sz="1100">
              <a:latin typeface="Arial"/>
              <a:ea typeface="Arial"/>
              <a:cs typeface="Arial"/>
              <a:sym typeface="Arial"/>
            </a:endParaRPr>
          </a:p>
          <a:p>
            <a:pPr indent="0" lvl="0" marL="0" rtl="0" algn="l">
              <a:lnSpc>
                <a:spcPct val="115000"/>
              </a:lnSpc>
              <a:spcBef>
                <a:spcPts val="1400"/>
              </a:spcBef>
              <a:spcAft>
                <a:spcPts val="0"/>
              </a:spcAft>
              <a:buNone/>
            </a:pPr>
            <a:r>
              <a:rPr b="1" lang="en-US" sz="1908">
                <a:latin typeface="Arial"/>
                <a:ea typeface="Arial"/>
                <a:cs typeface="Arial"/>
                <a:sym typeface="Arial"/>
              </a:rPr>
              <a:t> 3. Work Environment and Culture</a:t>
            </a:r>
            <a:endParaRPr b="1" sz="1908">
              <a:latin typeface="Arial"/>
              <a:ea typeface="Arial"/>
              <a:cs typeface="Arial"/>
              <a:sym typeface="Arial"/>
            </a:endParaRPr>
          </a:p>
          <a:p>
            <a:pPr indent="-337065" lvl="0" marL="457200" rtl="0" algn="l">
              <a:lnSpc>
                <a:spcPct val="115000"/>
              </a:lnSpc>
              <a:spcBef>
                <a:spcPts val="1200"/>
              </a:spcBef>
              <a:spcAft>
                <a:spcPts val="0"/>
              </a:spcAft>
              <a:buSzPts val="1708"/>
              <a:buChar char="●"/>
            </a:pPr>
            <a:r>
              <a:rPr lang="en-US" sz="1708">
                <a:latin typeface="Arial"/>
                <a:ea typeface="Arial"/>
                <a:cs typeface="Arial"/>
                <a:sym typeface="Arial"/>
              </a:rPr>
              <a:t>How would you describe the company culture?</a:t>
            </a:r>
            <a:endParaRPr sz="1708">
              <a:latin typeface="Arial"/>
              <a:ea typeface="Arial"/>
              <a:cs typeface="Arial"/>
              <a:sym typeface="Arial"/>
            </a:endParaRPr>
          </a:p>
          <a:p>
            <a:pPr indent="-337065" lvl="0" marL="457200" rtl="0" algn="l">
              <a:lnSpc>
                <a:spcPct val="115000"/>
              </a:lnSpc>
              <a:spcBef>
                <a:spcPts val="0"/>
              </a:spcBef>
              <a:spcAft>
                <a:spcPts val="0"/>
              </a:spcAft>
              <a:buSzPts val="1708"/>
              <a:buChar char="●"/>
            </a:pPr>
            <a:r>
              <a:rPr lang="en-US" sz="1708">
                <a:latin typeface="Arial"/>
                <a:ea typeface="Arial"/>
                <a:cs typeface="Arial"/>
                <a:sym typeface="Arial"/>
              </a:rPr>
              <a:t>Did you feel supported by your manager and team?</a:t>
            </a:r>
            <a:endParaRPr sz="1708">
              <a:latin typeface="Arial"/>
              <a:ea typeface="Arial"/>
              <a:cs typeface="Arial"/>
              <a:sym typeface="Arial"/>
            </a:endParaRPr>
          </a:p>
          <a:p>
            <a:pPr indent="-337065" lvl="0" marL="457200" rtl="0" algn="l">
              <a:lnSpc>
                <a:spcPct val="115000"/>
              </a:lnSpc>
              <a:spcBef>
                <a:spcPts val="0"/>
              </a:spcBef>
              <a:spcAft>
                <a:spcPts val="0"/>
              </a:spcAft>
              <a:buSzPts val="1708"/>
              <a:buChar char="●"/>
            </a:pPr>
            <a:r>
              <a:rPr lang="en-US" sz="1708">
                <a:latin typeface="Arial"/>
                <a:ea typeface="Arial"/>
                <a:cs typeface="Arial"/>
                <a:sym typeface="Arial"/>
              </a:rPr>
              <a:t>Were there any issues with work-life balance?</a:t>
            </a:r>
            <a:endParaRPr sz="1708">
              <a:latin typeface="Arial"/>
              <a:ea typeface="Arial"/>
              <a:cs typeface="Arial"/>
              <a:sym typeface="Arial"/>
            </a:endParaRPr>
          </a:p>
          <a:p>
            <a:pPr indent="-337065" lvl="0" marL="457200" rtl="0" algn="l">
              <a:lnSpc>
                <a:spcPct val="115000"/>
              </a:lnSpc>
              <a:spcBef>
                <a:spcPts val="0"/>
              </a:spcBef>
              <a:spcAft>
                <a:spcPts val="0"/>
              </a:spcAft>
              <a:buSzPts val="1708"/>
              <a:buChar char="●"/>
            </a:pPr>
            <a:r>
              <a:rPr lang="en-US" sz="1708">
                <a:latin typeface="Arial"/>
                <a:ea typeface="Arial"/>
                <a:cs typeface="Arial"/>
                <a:sym typeface="Arial"/>
              </a:rPr>
              <a:t>How do you think the company can improve its work environment?</a:t>
            </a:r>
            <a:endParaRPr sz="1708">
              <a:latin typeface="Arial"/>
              <a:ea typeface="Arial"/>
              <a:cs typeface="Arial"/>
              <a:sym typeface="Arial"/>
            </a:endParaRPr>
          </a:p>
          <a:p>
            <a:pPr indent="0" lvl="0" marL="0" rtl="0" algn="l">
              <a:lnSpc>
                <a:spcPct val="115000"/>
              </a:lnSpc>
              <a:spcBef>
                <a:spcPts val="1400"/>
              </a:spcBef>
              <a:spcAft>
                <a:spcPts val="0"/>
              </a:spcAft>
              <a:buNone/>
            </a:pPr>
            <a:r>
              <a:rPr b="1" lang="en-US" sz="1908">
                <a:latin typeface="Arial"/>
                <a:ea typeface="Arial"/>
                <a:cs typeface="Arial"/>
                <a:sym typeface="Arial"/>
              </a:rPr>
              <a:t>4. Career Development</a:t>
            </a:r>
            <a:endParaRPr b="1" sz="1908">
              <a:latin typeface="Arial"/>
              <a:ea typeface="Arial"/>
              <a:cs typeface="Arial"/>
              <a:sym typeface="Arial"/>
            </a:endParaRPr>
          </a:p>
          <a:p>
            <a:pPr indent="-337065" lvl="0" marL="457200" rtl="0" algn="l">
              <a:lnSpc>
                <a:spcPct val="115000"/>
              </a:lnSpc>
              <a:spcBef>
                <a:spcPts val="1200"/>
              </a:spcBef>
              <a:spcAft>
                <a:spcPts val="0"/>
              </a:spcAft>
              <a:buSzPts val="1708"/>
              <a:buChar char="●"/>
            </a:pPr>
            <a:r>
              <a:rPr lang="en-US" sz="1708">
                <a:latin typeface="Arial"/>
                <a:ea typeface="Arial"/>
                <a:cs typeface="Arial"/>
                <a:sym typeface="Arial"/>
              </a:rPr>
              <a:t>Did you feel you had opportunities for career growth and advancement here?</a:t>
            </a:r>
            <a:endParaRPr sz="1708">
              <a:latin typeface="Arial"/>
              <a:ea typeface="Arial"/>
              <a:cs typeface="Arial"/>
              <a:sym typeface="Arial"/>
            </a:endParaRPr>
          </a:p>
          <a:p>
            <a:pPr indent="-337065" lvl="0" marL="457200" rtl="0" algn="l">
              <a:lnSpc>
                <a:spcPct val="115000"/>
              </a:lnSpc>
              <a:spcBef>
                <a:spcPts val="0"/>
              </a:spcBef>
              <a:spcAft>
                <a:spcPts val="0"/>
              </a:spcAft>
              <a:buSzPts val="1708"/>
              <a:buChar char="●"/>
            </a:pPr>
            <a:r>
              <a:rPr lang="en-US" sz="1708">
                <a:latin typeface="Arial"/>
                <a:ea typeface="Arial"/>
                <a:cs typeface="Arial"/>
                <a:sym typeface="Arial"/>
              </a:rPr>
              <a:t>Were there sufficient opportunities for training and professional development?</a:t>
            </a:r>
            <a:endParaRPr sz="2608">
              <a:latin typeface="Arial"/>
              <a:ea typeface="Arial"/>
              <a:cs typeface="Arial"/>
              <a:sym typeface="Arial"/>
            </a:endParaRPr>
          </a:p>
        </p:txBody>
      </p:sp>
      <p:pic>
        <p:nvPicPr>
          <p:cNvPr id="273" name="Google Shape;273;p32" title="Free Images : survey, feedback, poll, employee, questionnaire ..."/>
          <p:cNvPicPr preferRelativeResize="0"/>
          <p:nvPr/>
        </p:nvPicPr>
        <p:blipFill>
          <a:blip r:embed="rId5">
            <a:alphaModFix/>
          </a:blip>
          <a:stretch>
            <a:fillRect/>
          </a:stretch>
        </p:blipFill>
        <p:spPr>
          <a:xfrm>
            <a:off x="6270589" y="1852375"/>
            <a:ext cx="2334561" cy="135537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pic>
        <p:nvPicPr>
          <p:cNvPr descr="Blue-Star-Header.jpg" id="278" name="Google Shape;278;p33"/>
          <p:cNvPicPr preferRelativeResize="0"/>
          <p:nvPr/>
        </p:nvPicPr>
        <p:blipFill rotWithShape="1">
          <a:blip r:embed="rId3">
            <a:alphaModFix/>
          </a:blip>
          <a:srcRect b="0" l="0" r="0" t="0"/>
          <a:stretch/>
        </p:blipFill>
        <p:spPr>
          <a:xfrm>
            <a:off x="457200" y="304800"/>
            <a:ext cx="8229598" cy="1355375"/>
          </a:xfrm>
          <a:prstGeom prst="rect">
            <a:avLst/>
          </a:prstGeom>
          <a:noFill/>
          <a:ln>
            <a:noFill/>
          </a:ln>
        </p:spPr>
      </p:pic>
      <p:sp>
        <p:nvSpPr>
          <p:cNvPr id="279" name="Google Shape;279;p33"/>
          <p:cNvSpPr txBox="1"/>
          <p:nvPr>
            <p:ph type="title"/>
          </p:nvPr>
        </p:nvSpPr>
        <p:spPr>
          <a:xfrm>
            <a:off x="762000" y="372888"/>
            <a:ext cx="7924800" cy="12192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4400"/>
              <a:buFont typeface="Malgun Gothic"/>
              <a:buNone/>
            </a:pPr>
            <a:r>
              <a:rPr b="1" lang="en-US">
                <a:solidFill>
                  <a:schemeClr val="lt1"/>
                </a:solidFill>
              </a:rPr>
              <a:t>Employee Exit Interview</a:t>
            </a:r>
            <a:endParaRPr b="1">
              <a:solidFill>
                <a:schemeClr val="lt1"/>
              </a:solidFill>
            </a:endParaRPr>
          </a:p>
        </p:txBody>
      </p:sp>
      <p:pic>
        <p:nvPicPr>
          <p:cNvPr id="280" name="Google Shape;280;p33" title="Free Images : feedback, survey, receive, care, satisfaction ..."/>
          <p:cNvPicPr preferRelativeResize="0"/>
          <p:nvPr/>
        </p:nvPicPr>
        <p:blipFill>
          <a:blip r:embed="rId4">
            <a:alphaModFix/>
          </a:blip>
          <a:stretch>
            <a:fillRect/>
          </a:stretch>
        </p:blipFill>
        <p:spPr>
          <a:xfrm>
            <a:off x="5160350" y="1660175"/>
            <a:ext cx="1458299" cy="924251"/>
          </a:xfrm>
          <a:prstGeom prst="rect">
            <a:avLst/>
          </a:prstGeom>
          <a:noFill/>
          <a:ln>
            <a:noFill/>
          </a:ln>
        </p:spPr>
      </p:pic>
      <p:pic>
        <p:nvPicPr>
          <p:cNvPr id="281" name="Google Shape;281;p33"/>
          <p:cNvPicPr preferRelativeResize="0"/>
          <p:nvPr/>
        </p:nvPicPr>
        <p:blipFill rotWithShape="1">
          <a:blip r:embed="rId5">
            <a:alphaModFix/>
          </a:blip>
          <a:srcRect b="0" l="0" r="0" t="0"/>
          <a:stretch/>
        </p:blipFill>
        <p:spPr>
          <a:xfrm>
            <a:off x="7786943" y="6011882"/>
            <a:ext cx="899857" cy="533400"/>
          </a:xfrm>
          <a:prstGeom prst="rect">
            <a:avLst/>
          </a:prstGeom>
          <a:noFill/>
          <a:ln>
            <a:noFill/>
          </a:ln>
        </p:spPr>
      </p:pic>
      <p:sp>
        <p:nvSpPr>
          <p:cNvPr id="282" name="Google Shape;282;p33"/>
          <p:cNvSpPr txBox="1"/>
          <p:nvPr>
            <p:ph idx="1" type="body"/>
          </p:nvPr>
        </p:nvSpPr>
        <p:spPr>
          <a:xfrm>
            <a:off x="457200" y="1660175"/>
            <a:ext cx="7924800" cy="47724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115000"/>
              </a:lnSpc>
              <a:spcBef>
                <a:spcPts val="0"/>
              </a:spcBef>
              <a:spcAft>
                <a:spcPts val="0"/>
              </a:spcAft>
              <a:buNone/>
            </a:pPr>
            <a:r>
              <a:rPr b="1" lang="en-US" sz="3000"/>
              <a:t>Questions to consider</a:t>
            </a:r>
            <a:endParaRPr sz="1100">
              <a:latin typeface="Arial"/>
              <a:ea typeface="Arial"/>
              <a:cs typeface="Arial"/>
              <a:sym typeface="Arial"/>
            </a:endParaRPr>
          </a:p>
          <a:p>
            <a:pPr indent="0" lvl="0" marL="0" rtl="0" algn="l">
              <a:lnSpc>
                <a:spcPct val="115000"/>
              </a:lnSpc>
              <a:spcBef>
                <a:spcPts val="1400"/>
              </a:spcBef>
              <a:spcAft>
                <a:spcPts val="0"/>
              </a:spcAft>
              <a:buNone/>
            </a:pPr>
            <a:r>
              <a:rPr b="1" lang="en-US" sz="1808">
                <a:latin typeface="Arial"/>
                <a:ea typeface="Arial"/>
                <a:cs typeface="Arial"/>
                <a:sym typeface="Arial"/>
              </a:rPr>
              <a:t>5. Compensation and Benefits</a:t>
            </a:r>
            <a:endParaRPr b="1" sz="1608">
              <a:latin typeface="Arial"/>
              <a:ea typeface="Arial"/>
              <a:cs typeface="Arial"/>
              <a:sym typeface="Arial"/>
            </a:endParaRPr>
          </a:p>
          <a:p>
            <a:pPr indent="-330715" lvl="0" marL="457200" rtl="0" algn="l">
              <a:lnSpc>
                <a:spcPct val="115000"/>
              </a:lnSpc>
              <a:spcBef>
                <a:spcPts val="1200"/>
              </a:spcBef>
              <a:spcAft>
                <a:spcPts val="0"/>
              </a:spcAft>
              <a:buSzPts val="1608"/>
              <a:buChar char="●"/>
            </a:pPr>
            <a:r>
              <a:rPr lang="en-US" sz="1608">
                <a:latin typeface="Arial"/>
                <a:ea typeface="Arial"/>
                <a:cs typeface="Arial"/>
                <a:sym typeface="Arial"/>
              </a:rPr>
              <a:t>Do you believe your pay was fair compared to similar roles at other companies?</a:t>
            </a:r>
            <a:endParaRPr sz="1608">
              <a:latin typeface="Arial"/>
              <a:ea typeface="Arial"/>
              <a:cs typeface="Arial"/>
              <a:sym typeface="Arial"/>
            </a:endParaRPr>
          </a:p>
          <a:p>
            <a:pPr indent="-330715" lvl="0" marL="457200" rtl="0" algn="l">
              <a:lnSpc>
                <a:spcPct val="115000"/>
              </a:lnSpc>
              <a:spcBef>
                <a:spcPts val="0"/>
              </a:spcBef>
              <a:spcAft>
                <a:spcPts val="0"/>
              </a:spcAft>
              <a:buSzPts val="1608"/>
              <a:buChar char="●"/>
            </a:pPr>
            <a:r>
              <a:rPr lang="en-US" sz="1608">
                <a:latin typeface="Arial"/>
                <a:ea typeface="Arial"/>
                <a:cs typeface="Arial"/>
                <a:sym typeface="Arial"/>
              </a:rPr>
              <a:t>Were there any benefits you wish the company offered?</a:t>
            </a:r>
            <a:endParaRPr sz="1908">
              <a:latin typeface="Arial"/>
              <a:ea typeface="Arial"/>
              <a:cs typeface="Arial"/>
              <a:sym typeface="Arial"/>
            </a:endParaRPr>
          </a:p>
          <a:p>
            <a:pPr indent="0" lvl="0" marL="0" rtl="0" algn="l">
              <a:lnSpc>
                <a:spcPct val="115000"/>
              </a:lnSpc>
              <a:spcBef>
                <a:spcPts val="1400"/>
              </a:spcBef>
              <a:spcAft>
                <a:spcPts val="0"/>
              </a:spcAft>
              <a:buNone/>
            </a:pPr>
            <a:r>
              <a:rPr b="1" lang="en-US" sz="2016">
                <a:latin typeface="Arial"/>
                <a:ea typeface="Arial"/>
                <a:cs typeface="Arial"/>
                <a:sym typeface="Arial"/>
              </a:rPr>
              <a:t>6. Management and Leadership</a:t>
            </a:r>
            <a:endParaRPr b="1" sz="1816">
              <a:latin typeface="Arial"/>
              <a:ea typeface="Arial"/>
              <a:cs typeface="Arial"/>
              <a:sym typeface="Arial"/>
            </a:endParaRPr>
          </a:p>
          <a:p>
            <a:pPr indent="-343929" lvl="0" marL="457200" rtl="0" algn="l">
              <a:lnSpc>
                <a:spcPct val="115000"/>
              </a:lnSpc>
              <a:spcBef>
                <a:spcPts val="1200"/>
              </a:spcBef>
              <a:spcAft>
                <a:spcPts val="0"/>
              </a:spcAft>
              <a:buSzPts val="1816"/>
              <a:buChar char="●"/>
            </a:pPr>
            <a:r>
              <a:rPr lang="en-US" sz="1816">
                <a:latin typeface="Arial"/>
                <a:ea typeface="Arial"/>
                <a:cs typeface="Arial"/>
                <a:sym typeface="Arial"/>
              </a:rPr>
              <a:t>Did you feel management communicated effectively with employees?</a:t>
            </a:r>
            <a:endParaRPr sz="1816">
              <a:latin typeface="Arial"/>
              <a:ea typeface="Arial"/>
              <a:cs typeface="Arial"/>
              <a:sym typeface="Arial"/>
            </a:endParaRPr>
          </a:p>
          <a:p>
            <a:pPr indent="-343929" lvl="0" marL="457200" rtl="0" algn="l">
              <a:lnSpc>
                <a:spcPct val="115000"/>
              </a:lnSpc>
              <a:spcBef>
                <a:spcPts val="0"/>
              </a:spcBef>
              <a:spcAft>
                <a:spcPts val="0"/>
              </a:spcAft>
              <a:buSzPts val="1816"/>
              <a:buChar char="●"/>
            </a:pPr>
            <a:r>
              <a:rPr lang="en-US" sz="1816">
                <a:latin typeface="Arial"/>
                <a:ea typeface="Arial"/>
                <a:cs typeface="Arial"/>
                <a:sym typeface="Arial"/>
              </a:rPr>
              <a:t>Were there any issues with how management handled employee concerns?</a:t>
            </a:r>
            <a:endParaRPr sz="1816">
              <a:latin typeface="Arial"/>
              <a:ea typeface="Arial"/>
              <a:cs typeface="Arial"/>
              <a:sym typeface="Arial"/>
            </a:endParaRPr>
          </a:p>
          <a:p>
            <a:pPr indent="0" lvl="0" marL="0" rtl="0" algn="l">
              <a:lnSpc>
                <a:spcPct val="115000"/>
              </a:lnSpc>
              <a:spcBef>
                <a:spcPts val="1400"/>
              </a:spcBef>
              <a:spcAft>
                <a:spcPts val="0"/>
              </a:spcAft>
              <a:buNone/>
            </a:pPr>
            <a:r>
              <a:rPr b="1" lang="en-US" sz="2016">
                <a:latin typeface="Arial"/>
                <a:ea typeface="Arial"/>
                <a:cs typeface="Arial"/>
                <a:sym typeface="Arial"/>
              </a:rPr>
              <a:t>7. Company Policies and Practices</a:t>
            </a:r>
            <a:endParaRPr b="1" sz="2016">
              <a:latin typeface="Arial"/>
              <a:ea typeface="Arial"/>
              <a:cs typeface="Arial"/>
              <a:sym typeface="Arial"/>
            </a:endParaRPr>
          </a:p>
          <a:p>
            <a:pPr indent="-343929" lvl="0" marL="457200" rtl="0" algn="l">
              <a:lnSpc>
                <a:spcPct val="115000"/>
              </a:lnSpc>
              <a:spcBef>
                <a:spcPts val="1200"/>
              </a:spcBef>
              <a:spcAft>
                <a:spcPts val="0"/>
              </a:spcAft>
              <a:buSzPts val="1816"/>
              <a:buChar char="●"/>
            </a:pPr>
            <a:r>
              <a:rPr lang="en-US" sz="1816">
                <a:latin typeface="Arial"/>
                <a:ea typeface="Arial"/>
                <a:cs typeface="Arial"/>
                <a:sym typeface="Arial"/>
              </a:rPr>
              <a:t>Were company policies clear and easy to follow?</a:t>
            </a:r>
            <a:endParaRPr sz="1816">
              <a:latin typeface="Arial"/>
              <a:ea typeface="Arial"/>
              <a:cs typeface="Arial"/>
              <a:sym typeface="Arial"/>
            </a:endParaRPr>
          </a:p>
          <a:p>
            <a:pPr indent="-343929" lvl="0" marL="457200" rtl="0" algn="l">
              <a:lnSpc>
                <a:spcPct val="115000"/>
              </a:lnSpc>
              <a:spcBef>
                <a:spcPts val="0"/>
              </a:spcBef>
              <a:spcAft>
                <a:spcPts val="0"/>
              </a:spcAft>
              <a:buSzPts val="1816"/>
              <a:buChar char="●"/>
            </a:pPr>
            <a:r>
              <a:rPr lang="en-US" sz="1816">
                <a:latin typeface="Arial"/>
                <a:ea typeface="Arial"/>
                <a:cs typeface="Arial"/>
                <a:sym typeface="Arial"/>
              </a:rPr>
              <a:t>Were there any company policies or practices that you disagreed with?</a:t>
            </a:r>
            <a:endParaRPr sz="1816">
              <a:latin typeface="Arial"/>
              <a:ea typeface="Arial"/>
              <a:cs typeface="Arial"/>
              <a:sym typeface="Arial"/>
            </a:endParaRPr>
          </a:p>
          <a:p>
            <a:pPr indent="0" lvl="0" marL="0" rtl="0" algn="l">
              <a:lnSpc>
                <a:spcPct val="115000"/>
              </a:lnSpc>
              <a:spcBef>
                <a:spcPts val="1200"/>
              </a:spcBef>
              <a:spcAft>
                <a:spcPts val="1200"/>
              </a:spcAft>
              <a:buNone/>
            </a:pPr>
            <a:r>
              <a:t/>
            </a:r>
            <a:endParaRPr sz="2608">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pic>
        <p:nvPicPr>
          <p:cNvPr descr="Blue-Star-Header.jpg" id="287" name="Google Shape;287;p34"/>
          <p:cNvPicPr preferRelativeResize="0"/>
          <p:nvPr/>
        </p:nvPicPr>
        <p:blipFill rotWithShape="1">
          <a:blip r:embed="rId3">
            <a:alphaModFix/>
          </a:blip>
          <a:srcRect b="0" l="0" r="0" t="0"/>
          <a:stretch/>
        </p:blipFill>
        <p:spPr>
          <a:xfrm>
            <a:off x="457200" y="304800"/>
            <a:ext cx="8229598" cy="1355375"/>
          </a:xfrm>
          <a:prstGeom prst="rect">
            <a:avLst/>
          </a:prstGeom>
          <a:noFill/>
          <a:ln>
            <a:noFill/>
          </a:ln>
        </p:spPr>
      </p:pic>
      <p:sp>
        <p:nvSpPr>
          <p:cNvPr id="288" name="Google Shape;288;p34"/>
          <p:cNvSpPr txBox="1"/>
          <p:nvPr>
            <p:ph type="title"/>
          </p:nvPr>
        </p:nvSpPr>
        <p:spPr>
          <a:xfrm>
            <a:off x="762000" y="372888"/>
            <a:ext cx="7924800" cy="12192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4400"/>
              <a:buFont typeface="Malgun Gothic"/>
              <a:buNone/>
            </a:pPr>
            <a:r>
              <a:rPr b="1" lang="en-US">
                <a:solidFill>
                  <a:schemeClr val="lt1"/>
                </a:solidFill>
              </a:rPr>
              <a:t>Employee Exit Interview</a:t>
            </a:r>
            <a:endParaRPr b="1">
              <a:solidFill>
                <a:schemeClr val="lt1"/>
              </a:solidFill>
            </a:endParaRPr>
          </a:p>
        </p:txBody>
      </p:sp>
      <p:pic>
        <p:nvPicPr>
          <p:cNvPr id="289" name="Google Shape;289;p34"/>
          <p:cNvPicPr preferRelativeResize="0"/>
          <p:nvPr/>
        </p:nvPicPr>
        <p:blipFill rotWithShape="1">
          <a:blip r:embed="rId4">
            <a:alphaModFix/>
          </a:blip>
          <a:srcRect b="0" l="0" r="0" t="0"/>
          <a:stretch/>
        </p:blipFill>
        <p:spPr>
          <a:xfrm>
            <a:off x="7786943" y="6011882"/>
            <a:ext cx="899857" cy="533400"/>
          </a:xfrm>
          <a:prstGeom prst="rect">
            <a:avLst/>
          </a:prstGeom>
          <a:noFill/>
          <a:ln>
            <a:noFill/>
          </a:ln>
        </p:spPr>
      </p:pic>
      <p:sp>
        <p:nvSpPr>
          <p:cNvPr id="290" name="Google Shape;290;p34"/>
          <p:cNvSpPr txBox="1"/>
          <p:nvPr>
            <p:ph idx="1" type="body"/>
          </p:nvPr>
        </p:nvSpPr>
        <p:spPr>
          <a:xfrm>
            <a:off x="457200" y="1660175"/>
            <a:ext cx="7924800" cy="4772400"/>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0"/>
              </a:spcBef>
              <a:spcAft>
                <a:spcPts val="0"/>
              </a:spcAft>
              <a:buNone/>
            </a:pPr>
            <a:r>
              <a:rPr b="1" lang="en-US" sz="3000"/>
              <a:t>Questions to consider</a:t>
            </a:r>
            <a:endParaRPr sz="1100">
              <a:latin typeface="Arial"/>
              <a:ea typeface="Arial"/>
              <a:cs typeface="Arial"/>
              <a:sym typeface="Arial"/>
            </a:endParaRPr>
          </a:p>
          <a:p>
            <a:pPr indent="0" lvl="0" marL="0" rtl="0" algn="l">
              <a:lnSpc>
                <a:spcPct val="115000"/>
              </a:lnSpc>
              <a:spcBef>
                <a:spcPts val="1400"/>
              </a:spcBef>
              <a:spcAft>
                <a:spcPts val="0"/>
              </a:spcAft>
              <a:buNone/>
            </a:pPr>
            <a:r>
              <a:rPr b="1" lang="en-US" sz="2000">
                <a:latin typeface="Arial"/>
                <a:ea typeface="Arial"/>
                <a:cs typeface="Arial"/>
                <a:sym typeface="Arial"/>
              </a:rPr>
              <a:t>8. Suggestions for Improvement</a:t>
            </a:r>
            <a:endParaRPr b="1" sz="2000">
              <a:latin typeface="Arial"/>
              <a:ea typeface="Arial"/>
              <a:cs typeface="Arial"/>
              <a:sym typeface="Arial"/>
            </a:endParaRPr>
          </a:p>
          <a:p>
            <a:pPr indent="-342900" lvl="0" marL="457200" rtl="0" algn="l">
              <a:lnSpc>
                <a:spcPct val="115000"/>
              </a:lnSpc>
              <a:spcBef>
                <a:spcPts val="1200"/>
              </a:spcBef>
              <a:spcAft>
                <a:spcPts val="0"/>
              </a:spcAft>
              <a:buSzPts val="1800"/>
              <a:buChar char="●"/>
            </a:pPr>
            <a:r>
              <a:rPr lang="en-US" sz="1800">
                <a:latin typeface="Arial"/>
                <a:ea typeface="Arial"/>
                <a:cs typeface="Arial"/>
                <a:sym typeface="Arial"/>
              </a:rPr>
              <a:t>What changes would you suggest to make this a better place to work?</a:t>
            </a:r>
            <a:endParaRPr sz="1800">
              <a:latin typeface="Arial"/>
              <a:ea typeface="Arial"/>
              <a:cs typeface="Arial"/>
              <a:sym typeface="Arial"/>
            </a:endParaRPr>
          </a:p>
          <a:p>
            <a:pPr indent="-342900" lvl="0" marL="457200" rtl="0" algn="l">
              <a:lnSpc>
                <a:spcPct val="115000"/>
              </a:lnSpc>
              <a:spcBef>
                <a:spcPts val="0"/>
              </a:spcBef>
              <a:spcAft>
                <a:spcPts val="0"/>
              </a:spcAft>
              <a:buSzPts val="1800"/>
              <a:buChar char="●"/>
            </a:pPr>
            <a:r>
              <a:rPr lang="en-US" sz="1800">
                <a:latin typeface="Arial"/>
                <a:ea typeface="Arial"/>
                <a:cs typeface="Arial"/>
                <a:sym typeface="Arial"/>
              </a:rPr>
              <a:t>What advice would you give to your replacement?</a:t>
            </a:r>
            <a:endParaRPr sz="1800">
              <a:latin typeface="Arial"/>
              <a:ea typeface="Arial"/>
              <a:cs typeface="Arial"/>
              <a:sym typeface="Arial"/>
            </a:endParaRPr>
          </a:p>
          <a:p>
            <a:pPr indent="0" lvl="0" marL="0" rtl="0" algn="l">
              <a:lnSpc>
                <a:spcPct val="115000"/>
              </a:lnSpc>
              <a:spcBef>
                <a:spcPts val="1400"/>
              </a:spcBef>
              <a:spcAft>
                <a:spcPts val="0"/>
              </a:spcAft>
              <a:buNone/>
            </a:pPr>
            <a:r>
              <a:rPr b="1" lang="en-US" sz="2000">
                <a:latin typeface="Arial"/>
                <a:ea typeface="Arial"/>
                <a:cs typeface="Arial"/>
                <a:sym typeface="Arial"/>
              </a:rPr>
              <a:t>9. Future Considerations</a:t>
            </a:r>
            <a:endParaRPr b="1" sz="2000">
              <a:latin typeface="Arial"/>
              <a:ea typeface="Arial"/>
              <a:cs typeface="Arial"/>
              <a:sym typeface="Arial"/>
            </a:endParaRPr>
          </a:p>
          <a:p>
            <a:pPr indent="-342900" lvl="0" marL="457200" rtl="0" algn="l">
              <a:lnSpc>
                <a:spcPct val="115000"/>
              </a:lnSpc>
              <a:spcBef>
                <a:spcPts val="1200"/>
              </a:spcBef>
              <a:spcAft>
                <a:spcPts val="0"/>
              </a:spcAft>
              <a:buSzPts val="1800"/>
              <a:buChar char="●"/>
            </a:pPr>
            <a:r>
              <a:rPr lang="en-US" sz="1800">
                <a:latin typeface="Arial"/>
                <a:ea typeface="Arial"/>
                <a:cs typeface="Arial"/>
                <a:sym typeface="Arial"/>
              </a:rPr>
              <a:t>Would you consider returning to the company in the future?</a:t>
            </a:r>
            <a:endParaRPr sz="1800">
              <a:latin typeface="Arial"/>
              <a:ea typeface="Arial"/>
              <a:cs typeface="Arial"/>
              <a:sym typeface="Arial"/>
            </a:endParaRPr>
          </a:p>
          <a:p>
            <a:pPr indent="-342900" lvl="0" marL="457200" rtl="0" algn="l">
              <a:lnSpc>
                <a:spcPct val="115000"/>
              </a:lnSpc>
              <a:spcBef>
                <a:spcPts val="0"/>
              </a:spcBef>
              <a:spcAft>
                <a:spcPts val="0"/>
              </a:spcAft>
              <a:buSzPts val="1800"/>
              <a:buChar char="●"/>
            </a:pPr>
            <a:r>
              <a:rPr lang="en-US" sz="1800">
                <a:latin typeface="Arial"/>
                <a:ea typeface="Arial"/>
                <a:cs typeface="Arial"/>
                <a:sym typeface="Arial"/>
              </a:rPr>
              <a:t>Would you recommend this company as a good place to work to others?</a:t>
            </a:r>
            <a:endParaRPr sz="2908">
              <a:latin typeface="Arial"/>
              <a:ea typeface="Arial"/>
              <a:cs typeface="Arial"/>
              <a:sym typeface="Arial"/>
            </a:endParaRPr>
          </a:p>
        </p:txBody>
      </p:sp>
      <p:pic>
        <p:nvPicPr>
          <p:cNvPr id="291" name="Google Shape;291;p34" title="Improve - Free of Charge Creative Commons Notepad 1 image"/>
          <p:cNvPicPr preferRelativeResize="0"/>
          <p:nvPr/>
        </p:nvPicPr>
        <p:blipFill>
          <a:blip r:embed="rId5">
            <a:alphaModFix/>
          </a:blip>
          <a:stretch>
            <a:fillRect/>
          </a:stretch>
        </p:blipFill>
        <p:spPr>
          <a:xfrm>
            <a:off x="3573286" y="5010825"/>
            <a:ext cx="2302234" cy="153445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pic>
        <p:nvPicPr>
          <p:cNvPr descr="Blue-Star-Header.jpg" id="296" name="Google Shape;296;p35"/>
          <p:cNvPicPr preferRelativeResize="0"/>
          <p:nvPr/>
        </p:nvPicPr>
        <p:blipFill rotWithShape="1">
          <a:blip r:embed="rId3">
            <a:alphaModFix/>
          </a:blip>
          <a:srcRect b="0" l="0" r="0" t="0"/>
          <a:stretch/>
        </p:blipFill>
        <p:spPr>
          <a:xfrm>
            <a:off x="457200" y="304800"/>
            <a:ext cx="8229598" cy="1355375"/>
          </a:xfrm>
          <a:prstGeom prst="rect">
            <a:avLst/>
          </a:prstGeom>
          <a:noFill/>
          <a:ln>
            <a:noFill/>
          </a:ln>
        </p:spPr>
      </p:pic>
      <p:sp>
        <p:nvSpPr>
          <p:cNvPr id="297" name="Google Shape;297;p35"/>
          <p:cNvSpPr txBox="1"/>
          <p:nvPr>
            <p:ph type="title"/>
          </p:nvPr>
        </p:nvSpPr>
        <p:spPr>
          <a:xfrm>
            <a:off x="533400" y="381000"/>
            <a:ext cx="7924800" cy="12192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4400"/>
              <a:buFont typeface="Malgun Gothic"/>
              <a:buNone/>
            </a:pPr>
            <a:r>
              <a:rPr b="1" lang="en-US">
                <a:solidFill>
                  <a:schemeClr val="lt1"/>
                </a:solidFill>
              </a:rPr>
              <a:t>And More… </a:t>
            </a:r>
            <a:r>
              <a:rPr lang="en-US" sz="4233">
                <a:solidFill>
                  <a:schemeClr val="lt1"/>
                </a:solidFill>
              </a:rPr>
              <a:t> </a:t>
            </a:r>
            <a:endParaRPr sz="4233">
              <a:solidFill>
                <a:schemeClr val="lt1"/>
              </a:solidFill>
            </a:endParaRPr>
          </a:p>
        </p:txBody>
      </p:sp>
      <p:pic>
        <p:nvPicPr>
          <p:cNvPr id="298" name="Google Shape;298;p35"/>
          <p:cNvPicPr preferRelativeResize="0"/>
          <p:nvPr/>
        </p:nvPicPr>
        <p:blipFill rotWithShape="1">
          <a:blip r:embed="rId4">
            <a:alphaModFix/>
          </a:blip>
          <a:srcRect b="0" l="0" r="0" t="0"/>
          <a:stretch/>
        </p:blipFill>
        <p:spPr>
          <a:xfrm>
            <a:off x="7786943" y="5787357"/>
            <a:ext cx="899857" cy="533400"/>
          </a:xfrm>
          <a:prstGeom prst="rect">
            <a:avLst/>
          </a:prstGeom>
          <a:noFill/>
          <a:ln>
            <a:noFill/>
          </a:ln>
        </p:spPr>
      </p:pic>
      <p:sp>
        <p:nvSpPr>
          <p:cNvPr id="299" name="Google Shape;299;p35"/>
          <p:cNvSpPr txBox="1"/>
          <p:nvPr>
            <p:ph idx="1" type="body"/>
          </p:nvPr>
        </p:nvSpPr>
        <p:spPr>
          <a:xfrm>
            <a:off x="533400" y="1981200"/>
            <a:ext cx="7067700" cy="4145100"/>
          </a:xfrm>
          <a:prstGeom prst="rect">
            <a:avLst/>
          </a:prstGeom>
          <a:noFill/>
          <a:ln>
            <a:noFill/>
          </a:ln>
        </p:spPr>
        <p:txBody>
          <a:bodyPr anchorCtr="0" anchor="t" bIns="45700" lIns="91425" spcFirstLastPara="1" rIns="91425" wrap="square" tIns="45700">
            <a:normAutofit fontScale="85000" lnSpcReduction="20000"/>
          </a:bodyPr>
          <a:lstStyle/>
          <a:p>
            <a:pPr indent="-325755" lvl="0" marL="457200" rtl="0" algn="l">
              <a:lnSpc>
                <a:spcPct val="150000"/>
              </a:lnSpc>
              <a:spcBef>
                <a:spcPts val="0"/>
              </a:spcBef>
              <a:spcAft>
                <a:spcPts val="0"/>
              </a:spcAft>
              <a:buSzPct val="56250"/>
              <a:buChar char="➔"/>
            </a:pPr>
            <a:r>
              <a:rPr b="1" lang="en-US"/>
              <a:t>Employee Handbook  </a:t>
            </a:r>
            <a:endParaRPr b="1"/>
          </a:p>
          <a:p>
            <a:pPr indent="-325755" lvl="0" marL="457200" rtl="0" algn="l">
              <a:lnSpc>
                <a:spcPct val="150000"/>
              </a:lnSpc>
              <a:spcBef>
                <a:spcPts val="0"/>
              </a:spcBef>
              <a:spcAft>
                <a:spcPts val="0"/>
              </a:spcAft>
              <a:buSzPct val="56250"/>
              <a:buChar char="➔"/>
            </a:pPr>
            <a:r>
              <a:rPr b="1" lang="en-US"/>
              <a:t>Training Tools </a:t>
            </a:r>
            <a:endParaRPr b="1"/>
          </a:p>
          <a:p>
            <a:pPr indent="-325755" lvl="0" marL="457200" rtl="0" algn="l">
              <a:lnSpc>
                <a:spcPct val="150000"/>
              </a:lnSpc>
              <a:spcBef>
                <a:spcPts val="0"/>
              </a:spcBef>
              <a:spcAft>
                <a:spcPts val="0"/>
              </a:spcAft>
              <a:buSzPct val="56250"/>
              <a:buChar char="➔"/>
            </a:pPr>
            <a:r>
              <a:rPr b="1" lang="en-US"/>
              <a:t>Neurodiversity inclusion</a:t>
            </a:r>
            <a:endParaRPr b="1"/>
          </a:p>
          <a:p>
            <a:pPr indent="-325755" lvl="0" marL="457200" rtl="0" algn="l">
              <a:lnSpc>
                <a:spcPct val="150000"/>
              </a:lnSpc>
              <a:spcBef>
                <a:spcPts val="0"/>
              </a:spcBef>
              <a:spcAft>
                <a:spcPts val="0"/>
              </a:spcAft>
              <a:buSzPct val="56250"/>
              <a:buChar char="➔"/>
            </a:pPr>
            <a:r>
              <a:rPr b="1" lang="en-US"/>
              <a:t>Listening Skills and Reflection</a:t>
            </a:r>
            <a:endParaRPr b="1"/>
          </a:p>
          <a:p>
            <a:pPr indent="-325755" lvl="0" marL="457200" rtl="0" algn="l">
              <a:lnSpc>
                <a:spcPct val="150000"/>
              </a:lnSpc>
              <a:spcBef>
                <a:spcPts val="0"/>
              </a:spcBef>
              <a:spcAft>
                <a:spcPts val="0"/>
              </a:spcAft>
              <a:buSzPct val="56250"/>
              <a:buChar char="➔"/>
            </a:pPr>
            <a:r>
              <a:rPr b="1" lang="en-US"/>
              <a:t>Performance reviews</a:t>
            </a:r>
            <a:endParaRPr b="1"/>
          </a:p>
          <a:p>
            <a:pPr indent="-325755" lvl="0" marL="457200" rtl="0" algn="l">
              <a:lnSpc>
                <a:spcPct val="150000"/>
              </a:lnSpc>
              <a:spcBef>
                <a:spcPts val="0"/>
              </a:spcBef>
              <a:spcAft>
                <a:spcPts val="0"/>
              </a:spcAft>
              <a:buSzPct val="56250"/>
              <a:buChar char="➔"/>
            </a:pPr>
            <a:r>
              <a:rPr b="1" lang="en-US"/>
              <a:t>Management Education and Training</a:t>
            </a:r>
            <a:endParaRPr b="1"/>
          </a:p>
          <a:p>
            <a:pPr indent="-139700" lvl="0" marL="342900" rtl="0" algn="l">
              <a:spcBef>
                <a:spcPts val="0"/>
              </a:spcBef>
              <a:spcAft>
                <a:spcPts val="0"/>
              </a:spcAft>
              <a:buClr>
                <a:schemeClr val="dk1"/>
              </a:buClr>
              <a:buSzPct val="34375"/>
              <a:buFont typeface="Arial"/>
              <a:buNone/>
            </a:pPr>
            <a:r>
              <a:t/>
            </a:r>
            <a:endParaRPr/>
          </a:p>
          <a:p>
            <a:pPr indent="-139700" lvl="0" marL="342900" rtl="0" algn="l">
              <a:spcBef>
                <a:spcPts val="0"/>
              </a:spcBef>
              <a:spcAft>
                <a:spcPts val="0"/>
              </a:spcAft>
              <a:buClr>
                <a:schemeClr val="dk1"/>
              </a:buClr>
              <a:buSzPct val="100000"/>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pic>
        <p:nvPicPr>
          <p:cNvPr descr="Blue-Star-Header.jpg" id="304" name="Google Shape;304;p36"/>
          <p:cNvPicPr preferRelativeResize="0"/>
          <p:nvPr/>
        </p:nvPicPr>
        <p:blipFill rotWithShape="1">
          <a:blip r:embed="rId3">
            <a:alphaModFix/>
          </a:blip>
          <a:srcRect b="0" l="0" r="0" t="0"/>
          <a:stretch/>
        </p:blipFill>
        <p:spPr>
          <a:xfrm>
            <a:off x="457200" y="304800"/>
            <a:ext cx="8229598" cy="1355375"/>
          </a:xfrm>
          <a:prstGeom prst="rect">
            <a:avLst/>
          </a:prstGeom>
          <a:noFill/>
          <a:ln>
            <a:noFill/>
          </a:ln>
        </p:spPr>
      </p:pic>
      <p:sp>
        <p:nvSpPr>
          <p:cNvPr id="305" name="Google Shape;305;p36"/>
          <p:cNvSpPr txBox="1"/>
          <p:nvPr>
            <p:ph type="title"/>
          </p:nvPr>
        </p:nvSpPr>
        <p:spPr>
          <a:xfrm>
            <a:off x="533400" y="381000"/>
            <a:ext cx="7924800" cy="12192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Malgun Gothic"/>
              <a:buNone/>
            </a:pPr>
            <a:r>
              <a:rPr b="1" lang="en-US">
                <a:solidFill>
                  <a:schemeClr val="lt1"/>
                </a:solidFill>
              </a:rPr>
              <a:t>Contact Us! </a:t>
            </a:r>
            <a:r>
              <a:rPr lang="en-US" sz="4233">
                <a:solidFill>
                  <a:schemeClr val="lt1"/>
                </a:solidFill>
              </a:rPr>
              <a:t> </a:t>
            </a:r>
            <a:endParaRPr sz="4233">
              <a:solidFill>
                <a:schemeClr val="lt1"/>
              </a:solidFill>
            </a:endParaRPr>
          </a:p>
        </p:txBody>
      </p:sp>
      <p:pic>
        <p:nvPicPr>
          <p:cNvPr id="306" name="Google Shape;306;p36"/>
          <p:cNvPicPr preferRelativeResize="0"/>
          <p:nvPr/>
        </p:nvPicPr>
        <p:blipFill rotWithShape="1">
          <a:blip r:embed="rId4">
            <a:alphaModFix/>
          </a:blip>
          <a:srcRect b="0" l="0" r="0" t="0"/>
          <a:stretch/>
        </p:blipFill>
        <p:spPr>
          <a:xfrm>
            <a:off x="7933493" y="6137107"/>
            <a:ext cx="899857" cy="533400"/>
          </a:xfrm>
          <a:prstGeom prst="rect">
            <a:avLst/>
          </a:prstGeom>
          <a:noFill/>
          <a:ln>
            <a:noFill/>
          </a:ln>
        </p:spPr>
      </p:pic>
      <p:sp>
        <p:nvSpPr>
          <p:cNvPr id="307" name="Google Shape;307;p36"/>
          <p:cNvSpPr txBox="1"/>
          <p:nvPr>
            <p:ph idx="1" type="body"/>
          </p:nvPr>
        </p:nvSpPr>
        <p:spPr>
          <a:xfrm>
            <a:off x="398575" y="1600200"/>
            <a:ext cx="3852900" cy="5070300"/>
          </a:xfrm>
          <a:prstGeom prst="rect">
            <a:avLst/>
          </a:prstGeom>
          <a:noFill/>
          <a:ln>
            <a:noFill/>
          </a:ln>
        </p:spPr>
        <p:txBody>
          <a:bodyPr anchorCtr="0" anchor="t" bIns="45700" lIns="91425" spcFirstLastPara="1" rIns="91425" wrap="square" tIns="45700">
            <a:normAutofit fontScale="25000"/>
          </a:bodyPr>
          <a:lstStyle/>
          <a:p>
            <a:pPr indent="-139700" lvl="0" marL="342900" rtl="0" algn="l">
              <a:lnSpc>
                <a:spcPct val="150000"/>
              </a:lnSpc>
              <a:spcBef>
                <a:spcPts val="0"/>
              </a:spcBef>
              <a:spcAft>
                <a:spcPts val="0"/>
              </a:spcAft>
              <a:buClr>
                <a:schemeClr val="dk1"/>
              </a:buClr>
              <a:buSzPts val="275"/>
              <a:buNone/>
            </a:pPr>
            <a:r>
              <a:t/>
            </a:r>
            <a:endParaRPr b="1" sz="5000"/>
          </a:p>
          <a:p>
            <a:pPr indent="-139700" lvl="0" marL="342900" rtl="0" algn="l">
              <a:lnSpc>
                <a:spcPct val="150000"/>
              </a:lnSpc>
              <a:spcBef>
                <a:spcPts val="0"/>
              </a:spcBef>
              <a:spcAft>
                <a:spcPts val="0"/>
              </a:spcAft>
              <a:buClr>
                <a:schemeClr val="dk1"/>
              </a:buClr>
              <a:buSzPts val="275"/>
              <a:buNone/>
            </a:pPr>
            <a:r>
              <a:rPr b="1" lang="en-US" sz="8000"/>
              <a:t>Email: </a:t>
            </a:r>
            <a:endParaRPr b="1" sz="8000"/>
          </a:p>
          <a:p>
            <a:pPr indent="-139700" lvl="0" marL="800100" rtl="0" algn="l">
              <a:lnSpc>
                <a:spcPct val="150000"/>
              </a:lnSpc>
              <a:spcBef>
                <a:spcPts val="0"/>
              </a:spcBef>
              <a:spcAft>
                <a:spcPts val="0"/>
              </a:spcAft>
              <a:buClr>
                <a:schemeClr val="dk1"/>
              </a:buClr>
              <a:buSzPts val="275"/>
              <a:buNone/>
            </a:pPr>
            <a:r>
              <a:rPr lang="en-US" sz="8000">
                <a:solidFill>
                  <a:schemeClr val="dk2"/>
                </a:solidFill>
                <a:uFill>
                  <a:noFill/>
                </a:uFill>
                <a:hlinkClick r:id="rId5">
                  <a:extLst>
                    <a:ext uri="{A12FA001-AC4F-418D-AE19-62706E023703}">
                      <ahyp:hlinkClr val="tx"/>
                    </a:ext>
                  </a:extLst>
                </a:hlinkClick>
              </a:rPr>
              <a:t>kristinamease@ku.edu</a:t>
            </a:r>
            <a:endParaRPr sz="8000">
              <a:solidFill>
                <a:schemeClr val="dk2"/>
              </a:solidFill>
            </a:endParaRPr>
          </a:p>
          <a:p>
            <a:pPr indent="-139700" lvl="0" marL="800100" rtl="0" algn="l">
              <a:lnSpc>
                <a:spcPct val="150000"/>
              </a:lnSpc>
              <a:spcBef>
                <a:spcPts val="0"/>
              </a:spcBef>
              <a:spcAft>
                <a:spcPts val="0"/>
              </a:spcAft>
              <a:buClr>
                <a:schemeClr val="dk1"/>
              </a:buClr>
              <a:buSzPts val="275"/>
              <a:buNone/>
            </a:pPr>
            <a:r>
              <a:rPr lang="en-US" sz="8000">
                <a:solidFill>
                  <a:schemeClr val="dk2"/>
                </a:solidFill>
              </a:rPr>
              <a:t>willkatz@ku.edu</a:t>
            </a:r>
            <a:endParaRPr sz="8000">
              <a:solidFill>
                <a:schemeClr val="dk2"/>
              </a:solidFill>
            </a:endParaRPr>
          </a:p>
          <a:p>
            <a:pPr indent="-139700" lvl="0" marL="800100" rtl="0" algn="l">
              <a:lnSpc>
                <a:spcPct val="150000"/>
              </a:lnSpc>
              <a:spcBef>
                <a:spcPts val="0"/>
              </a:spcBef>
              <a:spcAft>
                <a:spcPts val="0"/>
              </a:spcAft>
              <a:buClr>
                <a:schemeClr val="dk1"/>
              </a:buClr>
              <a:buSzPts val="275"/>
              <a:buNone/>
            </a:pPr>
            <a:r>
              <a:rPr lang="en-US" sz="8000">
                <a:solidFill>
                  <a:schemeClr val="dk2"/>
                </a:solidFill>
                <a:uFill>
                  <a:noFill/>
                </a:uFill>
                <a:hlinkClick r:id="rId6">
                  <a:extLst>
                    <a:ext uri="{A12FA001-AC4F-418D-AE19-62706E023703}">
                      <ahyp:hlinkClr val="tx"/>
                    </a:ext>
                  </a:extLst>
                </a:hlinkClick>
              </a:rPr>
              <a:t>carriepoe@ku.edu</a:t>
            </a:r>
            <a:r>
              <a:rPr lang="en-US" sz="8000">
                <a:solidFill>
                  <a:schemeClr val="dk2"/>
                </a:solidFill>
              </a:rPr>
              <a:t>   </a:t>
            </a:r>
            <a:endParaRPr sz="8000">
              <a:solidFill>
                <a:schemeClr val="dk2"/>
              </a:solidFill>
            </a:endParaRPr>
          </a:p>
          <a:p>
            <a:pPr indent="-139700" lvl="0" marL="342900" rtl="0" algn="l">
              <a:lnSpc>
                <a:spcPct val="150000"/>
              </a:lnSpc>
              <a:spcBef>
                <a:spcPts val="0"/>
              </a:spcBef>
              <a:spcAft>
                <a:spcPts val="0"/>
              </a:spcAft>
              <a:buClr>
                <a:schemeClr val="dk1"/>
              </a:buClr>
              <a:buSzPts val="275"/>
              <a:buNone/>
            </a:pPr>
            <a:r>
              <a:t/>
            </a:r>
            <a:endParaRPr sz="8000"/>
          </a:p>
          <a:p>
            <a:pPr indent="-139700" lvl="0" marL="342900" rtl="0" algn="l">
              <a:lnSpc>
                <a:spcPct val="150000"/>
              </a:lnSpc>
              <a:spcBef>
                <a:spcPts val="0"/>
              </a:spcBef>
              <a:spcAft>
                <a:spcPts val="0"/>
              </a:spcAft>
              <a:buClr>
                <a:schemeClr val="dk1"/>
              </a:buClr>
              <a:buSzPts val="275"/>
              <a:buNone/>
            </a:pPr>
            <a:r>
              <a:rPr b="1" lang="en-US" sz="8000"/>
              <a:t>Phone: </a:t>
            </a:r>
            <a:endParaRPr b="1" sz="8000"/>
          </a:p>
          <a:p>
            <a:pPr indent="-139700" lvl="0" marL="800100" rtl="0" algn="l">
              <a:lnSpc>
                <a:spcPct val="150000"/>
              </a:lnSpc>
              <a:spcBef>
                <a:spcPts val="0"/>
              </a:spcBef>
              <a:spcAft>
                <a:spcPts val="0"/>
              </a:spcAft>
              <a:buClr>
                <a:schemeClr val="dk1"/>
              </a:buClr>
              <a:buSzPts val="275"/>
              <a:buNone/>
            </a:pPr>
            <a:r>
              <a:rPr lang="en-US" sz="8000"/>
              <a:t>785-843-8844</a:t>
            </a:r>
            <a:endParaRPr sz="8000"/>
          </a:p>
          <a:p>
            <a:pPr indent="-139700" lvl="0" marL="342900" rtl="0" algn="l">
              <a:lnSpc>
                <a:spcPct val="150000"/>
              </a:lnSpc>
              <a:spcBef>
                <a:spcPts val="0"/>
              </a:spcBef>
              <a:spcAft>
                <a:spcPts val="0"/>
              </a:spcAft>
              <a:buClr>
                <a:schemeClr val="dk1"/>
              </a:buClr>
              <a:buSzPts val="275"/>
              <a:buNone/>
            </a:pPr>
            <a:r>
              <a:t/>
            </a:r>
            <a:endParaRPr b="1" sz="8000"/>
          </a:p>
          <a:p>
            <a:pPr indent="-139700" lvl="0" marL="342900" rtl="0" algn="l">
              <a:spcBef>
                <a:spcPts val="0"/>
              </a:spcBef>
              <a:spcAft>
                <a:spcPts val="0"/>
              </a:spcAft>
              <a:buClr>
                <a:schemeClr val="dk1"/>
              </a:buClr>
              <a:buSzPct val="100000"/>
              <a:buNone/>
            </a:pPr>
            <a:r>
              <a:t/>
            </a:r>
            <a:endParaRPr/>
          </a:p>
        </p:txBody>
      </p:sp>
      <p:sp>
        <p:nvSpPr>
          <p:cNvPr id="308" name="Google Shape;308;p36"/>
          <p:cNvSpPr txBox="1"/>
          <p:nvPr>
            <p:ph idx="1" type="body"/>
          </p:nvPr>
        </p:nvSpPr>
        <p:spPr>
          <a:xfrm>
            <a:off x="4572000" y="2038900"/>
            <a:ext cx="3852900" cy="2601600"/>
          </a:xfrm>
          <a:prstGeom prst="rect">
            <a:avLst/>
          </a:prstGeom>
          <a:noFill/>
          <a:ln>
            <a:noFill/>
          </a:ln>
        </p:spPr>
        <p:txBody>
          <a:bodyPr anchorCtr="0" anchor="t" bIns="45700" lIns="91425" spcFirstLastPara="1" rIns="91425" wrap="square" tIns="45700">
            <a:normAutofit fontScale="62500" lnSpcReduction="20000"/>
          </a:bodyPr>
          <a:lstStyle/>
          <a:p>
            <a:pPr indent="0" lvl="0" marL="0" rtl="0" algn="l">
              <a:lnSpc>
                <a:spcPct val="150000"/>
              </a:lnSpc>
              <a:spcBef>
                <a:spcPts val="0"/>
              </a:spcBef>
              <a:spcAft>
                <a:spcPts val="0"/>
              </a:spcAft>
              <a:buClr>
                <a:schemeClr val="dk1"/>
              </a:buClr>
              <a:buSzPct val="34375"/>
              <a:buNone/>
            </a:pPr>
            <a:r>
              <a:rPr b="1" lang="en-US"/>
              <a:t>Address: </a:t>
            </a:r>
            <a:endParaRPr b="1"/>
          </a:p>
          <a:p>
            <a:pPr indent="-139700" lvl="0" marL="342900" rtl="0" algn="l">
              <a:lnSpc>
                <a:spcPct val="150000"/>
              </a:lnSpc>
              <a:spcBef>
                <a:spcPts val="0"/>
              </a:spcBef>
              <a:spcAft>
                <a:spcPts val="0"/>
              </a:spcAft>
              <a:buClr>
                <a:schemeClr val="dk1"/>
              </a:buClr>
              <a:buSzPct val="34375"/>
              <a:buNone/>
            </a:pPr>
            <a:r>
              <a:rPr lang="en-US"/>
              <a:t>718 New Hampshire</a:t>
            </a:r>
            <a:endParaRPr/>
          </a:p>
          <a:p>
            <a:pPr indent="-139700" lvl="0" marL="342900" rtl="0" algn="l">
              <a:lnSpc>
                <a:spcPct val="150000"/>
              </a:lnSpc>
              <a:spcBef>
                <a:spcPts val="0"/>
              </a:spcBef>
              <a:spcAft>
                <a:spcPts val="0"/>
              </a:spcAft>
              <a:buClr>
                <a:schemeClr val="dk1"/>
              </a:buClr>
              <a:buSzPct val="34375"/>
              <a:buNone/>
            </a:pPr>
            <a:r>
              <a:rPr lang="en-US"/>
              <a:t>Lawrence, Kansas</a:t>
            </a:r>
            <a:endParaRPr/>
          </a:p>
          <a:p>
            <a:pPr indent="-139700" lvl="0" marL="342900" rtl="0" algn="l">
              <a:lnSpc>
                <a:spcPct val="150000"/>
              </a:lnSpc>
              <a:spcBef>
                <a:spcPts val="0"/>
              </a:spcBef>
              <a:spcAft>
                <a:spcPts val="0"/>
              </a:spcAft>
              <a:buClr>
                <a:schemeClr val="dk1"/>
              </a:buClr>
              <a:buSzPts val="688"/>
              <a:buNone/>
            </a:pPr>
            <a:r>
              <a:t/>
            </a:r>
            <a:endParaRPr sz="8000"/>
          </a:p>
          <a:p>
            <a:pPr indent="-139700" lvl="0" marL="342900" rtl="0" algn="l">
              <a:spcBef>
                <a:spcPts val="0"/>
              </a:spcBef>
              <a:spcAft>
                <a:spcPts val="0"/>
              </a:spcAft>
              <a:buClr>
                <a:schemeClr val="dk1"/>
              </a:buClr>
              <a:buSzPct val="100000"/>
              <a:buNone/>
            </a:pPr>
            <a:r>
              <a:t/>
            </a:r>
            <a:endParaRPr/>
          </a:p>
        </p:txBody>
      </p:sp>
      <p:sp>
        <p:nvSpPr>
          <p:cNvPr id="309" name="Google Shape;309;p36"/>
          <p:cNvSpPr txBox="1"/>
          <p:nvPr>
            <p:ph idx="1" type="body"/>
          </p:nvPr>
        </p:nvSpPr>
        <p:spPr>
          <a:xfrm>
            <a:off x="398575" y="5348600"/>
            <a:ext cx="7845600" cy="1410900"/>
          </a:xfrm>
          <a:prstGeom prst="rect">
            <a:avLst/>
          </a:prstGeom>
          <a:noFill/>
          <a:ln>
            <a:noFill/>
          </a:ln>
        </p:spPr>
        <p:txBody>
          <a:bodyPr anchorCtr="0" anchor="t" bIns="45700" lIns="91425" spcFirstLastPara="1" rIns="91425" wrap="square" tIns="45700">
            <a:normAutofit fontScale="25000"/>
          </a:bodyPr>
          <a:lstStyle/>
          <a:p>
            <a:pPr indent="0" lvl="0" marL="0" rtl="0" algn="l">
              <a:lnSpc>
                <a:spcPct val="150000"/>
              </a:lnSpc>
              <a:spcBef>
                <a:spcPts val="0"/>
              </a:spcBef>
              <a:spcAft>
                <a:spcPts val="0"/>
              </a:spcAft>
              <a:buClr>
                <a:schemeClr val="dk1"/>
              </a:buClr>
              <a:buSzPts val="275"/>
              <a:buNone/>
            </a:pPr>
            <a:r>
              <a:rPr b="1" lang="en-US" sz="8000"/>
              <a:t>Website: </a:t>
            </a:r>
            <a:r>
              <a:rPr lang="en-US" sz="8000"/>
              <a:t> </a:t>
            </a:r>
            <a:endParaRPr sz="8000"/>
          </a:p>
          <a:p>
            <a:pPr indent="-139700" lvl="0" marL="342900" rtl="0" algn="l">
              <a:lnSpc>
                <a:spcPct val="150000"/>
              </a:lnSpc>
              <a:spcBef>
                <a:spcPts val="0"/>
              </a:spcBef>
              <a:spcAft>
                <a:spcPts val="0"/>
              </a:spcAft>
              <a:buClr>
                <a:schemeClr val="dk1"/>
              </a:buClr>
              <a:buSzPts val="275"/>
              <a:buNone/>
            </a:pPr>
            <a:r>
              <a:rPr lang="en-US" sz="8000" u="sng">
                <a:solidFill>
                  <a:schemeClr val="dk2"/>
                </a:solidFill>
                <a:hlinkClick r:id="rId7">
                  <a:extLst>
                    <a:ext uri="{A12FA001-AC4F-418D-AE19-62706E023703}">
                      <ahyp:hlinkClr val="tx"/>
                    </a:ext>
                  </a:extLst>
                </a:hlinkClick>
              </a:rPr>
              <a:t>https://business.ku.edu/research-and-faculty/centers/ku-sbdc</a:t>
            </a:r>
            <a:r>
              <a:rPr lang="en-US" sz="8000"/>
              <a:t>  </a:t>
            </a:r>
            <a:endParaRPr sz="8000"/>
          </a:p>
          <a:p>
            <a:pPr indent="-139700" lvl="0" marL="342900" rtl="0" algn="l">
              <a:spcBef>
                <a:spcPts val="0"/>
              </a:spcBef>
              <a:spcAft>
                <a:spcPts val="0"/>
              </a:spcAft>
              <a:buClr>
                <a:schemeClr val="dk1"/>
              </a:buClr>
              <a:buSzPct val="34375"/>
              <a:buNone/>
            </a:pPr>
            <a:r>
              <a:t/>
            </a:r>
            <a:endParaRPr/>
          </a:p>
          <a:p>
            <a:pPr indent="-139700" lvl="0" marL="342900" rtl="0" algn="l">
              <a:spcBef>
                <a:spcPts val="0"/>
              </a:spcBef>
              <a:spcAft>
                <a:spcPts val="0"/>
              </a:spcAft>
              <a:buClr>
                <a:schemeClr val="dk1"/>
              </a:buClr>
              <a:buSzPct val="34375"/>
              <a:buNone/>
            </a:pPr>
            <a:r>
              <a:t/>
            </a:r>
            <a:endParaRPr/>
          </a:p>
          <a:p>
            <a:pPr indent="-139700" lvl="0" marL="342900" rtl="0" algn="l">
              <a:spcBef>
                <a:spcPts val="0"/>
              </a:spcBef>
              <a:spcAft>
                <a:spcPts val="0"/>
              </a:spcAft>
              <a:buClr>
                <a:schemeClr val="dk1"/>
              </a:buClr>
              <a:buSzPct val="100000"/>
              <a:buNone/>
            </a:pPr>
            <a:r>
              <a:t/>
            </a:r>
            <a:endParaRPr/>
          </a:p>
        </p:txBody>
      </p:sp>
      <p:pic>
        <p:nvPicPr>
          <p:cNvPr id="310" name="Google Shape;310;p36"/>
          <p:cNvPicPr preferRelativeResize="0"/>
          <p:nvPr/>
        </p:nvPicPr>
        <p:blipFill>
          <a:blip r:embed="rId8">
            <a:alphaModFix/>
          </a:blip>
          <a:stretch>
            <a:fillRect/>
          </a:stretch>
        </p:blipFill>
        <p:spPr>
          <a:xfrm>
            <a:off x="4750091" y="3429001"/>
            <a:ext cx="1983011" cy="20037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descr="partial-star-blue-background.jpg" id="105" name="Google Shape;105;p15"/>
          <p:cNvPicPr preferRelativeResize="0"/>
          <p:nvPr/>
        </p:nvPicPr>
        <p:blipFill rotWithShape="1">
          <a:blip r:embed="rId3">
            <a:alphaModFix/>
          </a:blip>
          <a:srcRect b="0" l="0" r="0" t="0"/>
          <a:stretch/>
        </p:blipFill>
        <p:spPr>
          <a:xfrm>
            <a:off x="0" y="0"/>
            <a:ext cx="9144000" cy="6857998"/>
          </a:xfrm>
          <a:prstGeom prst="rect">
            <a:avLst/>
          </a:prstGeom>
          <a:noFill/>
          <a:ln>
            <a:noFill/>
          </a:ln>
        </p:spPr>
      </p:pic>
      <p:sp>
        <p:nvSpPr>
          <p:cNvPr id="106" name="Google Shape;106;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Malgun Gothic"/>
              <a:buNone/>
            </a:pPr>
            <a:r>
              <a:rPr b="1" lang="en-US">
                <a:solidFill>
                  <a:schemeClr val="lt1"/>
                </a:solidFill>
              </a:rPr>
              <a:t>OUR TEAM</a:t>
            </a:r>
            <a:endParaRPr b="1">
              <a:solidFill>
                <a:schemeClr val="lt1"/>
              </a:solidFill>
            </a:endParaRPr>
          </a:p>
        </p:txBody>
      </p:sp>
      <p:sp>
        <p:nvSpPr>
          <p:cNvPr id="107" name="Google Shape;107;p15"/>
          <p:cNvSpPr txBox="1"/>
          <p:nvPr/>
        </p:nvSpPr>
        <p:spPr>
          <a:xfrm>
            <a:off x="3301488" y="4930575"/>
            <a:ext cx="2770500" cy="11082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Clr>
                <a:schemeClr val="dk1"/>
              </a:buClr>
              <a:buSzPts val="1100"/>
              <a:buFont typeface="Arial"/>
              <a:buNone/>
            </a:pPr>
            <a:r>
              <a:rPr b="1" lang="en-US" sz="2000">
                <a:solidFill>
                  <a:schemeClr val="lt1"/>
                </a:solidFill>
                <a:latin typeface="Malgun Gothic"/>
                <a:ea typeface="Malgun Gothic"/>
                <a:cs typeface="Malgun Gothic"/>
                <a:sym typeface="Malgun Gothic"/>
              </a:rPr>
              <a:t>Will Katz, </a:t>
            </a:r>
            <a:r>
              <a:rPr b="1" i="1" lang="en-US" sz="2000">
                <a:solidFill>
                  <a:schemeClr val="lt1"/>
                </a:solidFill>
                <a:latin typeface="Malgun Gothic"/>
                <a:ea typeface="Malgun Gothic"/>
                <a:cs typeface="Malgun Gothic"/>
                <a:sym typeface="Malgun Gothic"/>
              </a:rPr>
              <a:t>Business Advisor and Interim Director</a:t>
            </a:r>
            <a:endParaRPr i="1">
              <a:latin typeface="Malgun Gothic"/>
              <a:ea typeface="Malgun Gothic"/>
              <a:cs typeface="Malgun Gothic"/>
              <a:sym typeface="Malgun Gothic"/>
            </a:endParaRPr>
          </a:p>
        </p:txBody>
      </p:sp>
      <p:sp>
        <p:nvSpPr>
          <p:cNvPr id="108" name="Google Shape;108;p15"/>
          <p:cNvSpPr txBox="1"/>
          <p:nvPr/>
        </p:nvSpPr>
        <p:spPr>
          <a:xfrm>
            <a:off x="292825" y="4537000"/>
            <a:ext cx="2342400" cy="10158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Clr>
                <a:schemeClr val="dk1"/>
              </a:buClr>
              <a:buSzPts val="1100"/>
              <a:buFont typeface="Arial"/>
              <a:buNone/>
            </a:pPr>
            <a:r>
              <a:rPr b="1" lang="en-US" sz="2000">
                <a:solidFill>
                  <a:schemeClr val="lt1"/>
                </a:solidFill>
                <a:latin typeface="Malgun Gothic"/>
                <a:ea typeface="Malgun Gothic"/>
                <a:cs typeface="Malgun Gothic"/>
                <a:sym typeface="Malgun Gothic"/>
              </a:rPr>
              <a:t>Kristina Edwards, </a:t>
            </a:r>
            <a:endParaRPr b="1" sz="2000">
              <a:solidFill>
                <a:schemeClr val="lt1"/>
              </a:solidFill>
              <a:latin typeface="Malgun Gothic"/>
              <a:ea typeface="Malgun Gothic"/>
              <a:cs typeface="Malgun Gothic"/>
              <a:sym typeface="Malgun Gothic"/>
            </a:endParaRPr>
          </a:p>
          <a:p>
            <a:pPr indent="0" lvl="0" marL="0" rtl="0" algn="l">
              <a:lnSpc>
                <a:spcPct val="100000"/>
              </a:lnSpc>
              <a:spcBef>
                <a:spcPts val="0"/>
              </a:spcBef>
              <a:spcAft>
                <a:spcPts val="0"/>
              </a:spcAft>
              <a:buClr>
                <a:schemeClr val="dk1"/>
              </a:buClr>
              <a:buSzPts val="1100"/>
              <a:buFont typeface="Arial"/>
              <a:buNone/>
            </a:pPr>
            <a:r>
              <a:rPr b="1" i="1" lang="en-US" sz="2000">
                <a:solidFill>
                  <a:schemeClr val="lt1"/>
                </a:solidFill>
                <a:latin typeface="Malgun Gothic"/>
                <a:ea typeface="Malgun Gothic"/>
                <a:cs typeface="Malgun Gothic"/>
                <a:sym typeface="Malgun Gothic"/>
              </a:rPr>
              <a:t>Regional Director</a:t>
            </a:r>
            <a:r>
              <a:rPr b="1" lang="en-US" sz="2000">
                <a:solidFill>
                  <a:schemeClr val="lt1"/>
                </a:solidFill>
                <a:latin typeface="Malgun Gothic"/>
                <a:ea typeface="Malgun Gothic"/>
                <a:cs typeface="Malgun Gothic"/>
                <a:sym typeface="Malgun Gothic"/>
              </a:rPr>
              <a:t> </a:t>
            </a:r>
            <a:br>
              <a:rPr b="1" lang="en-US" sz="2000">
                <a:solidFill>
                  <a:schemeClr val="lt1"/>
                </a:solidFill>
                <a:latin typeface="Malgun Gothic"/>
                <a:ea typeface="Malgun Gothic"/>
                <a:cs typeface="Malgun Gothic"/>
                <a:sym typeface="Malgun Gothic"/>
              </a:rPr>
            </a:br>
            <a:endParaRPr>
              <a:latin typeface="Malgun Gothic"/>
              <a:ea typeface="Malgun Gothic"/>
              <a:cs typeface="Malgun Gothic"/>
              <a:sym typeface="Malgun Gothic"/>
            </a:endParaRPr>
          </a:p>
        </p:txBody>
      </p:sp>
      <p:pic>
        <p:nvPicPr>
          <p:cNvPr id="109" name="Google Shape;109;p15"/>
          <p:cNvPicPr preferRelativeResize="0"/>
          <p:nvPr/>
        </p:nvPicPr>
        <p:blipFill rotWithShape="1">
          <a:blip r:embed="rId4">
            <a:alphaModFix/>
          </a:blip>
          <a:srcRect b="3201" l="0" r="0" t="3201"/>
          <a:stretch/>
        </p:blipFill>
        <p:spPr>
          <a:xfrm>
            <a:off x="443450" y="1711025"/>
            <a:ext cx="1986948" cy="2603625"/>
          </a:xfrm>
          <a:prstGeom prst="rect">
            <a:avLst/>
          </a:prstGeom>
          <a:noFill/>
          <a:ln>
            <a:noFill/>
          </a:ln>
        </p:spPr>
      </p:pic>
      <p:sp>
        <p:nvSpPr>
          <p:cNvPr id="110" name="Google Shape;110;p15"/>
          <p:cNvSpPr txBox="1"/>
          <p:nvPr/>
        </p:nvSpPr>
        <p:spPr>
          <a:xfrm>
            <a:off x="6344400" y="5245475"/>
            <a:ext cx="2342400" cy="10158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Clr>
                <a:schemeClr val="dk1"/>
              </a:buClr>
              <a:buSzPts val="1100"/>
              <a:buFont typeface="Arial"/>
              <a:buNone/>
            </a:pPr>
            <a:r>
              <a:rPr b="1" lang="en-US" sz="2000">
                <a:solidFill>
                  <a:schemeClr val="lt1"/>
                </a:solidFill>
                <a:latin typeface="Malgun Gothic"/>
                <a:ea typeface="Malgun Gothic"/>
                <a:cs typeface="Malgun Gothic"/>
                <a:sym typeface="Malgun Gothic"/>
              </a:rPr>
              <a:t>Carrie Poe, </a:t>
            </a:r>
            <a:endParaRPr b="1" sz="2000">
              <a:solidFill>
                <a:schemeClr val="lt1"/>
              </a:solidFill>
              <a:latin typeface="Malgun Gothic"/>
              <a:ea typeface="Malgun Gothic"/>
              <a:cs typeface="Malgun Gothic"/>
              <a:sym typeface="Malgun Gothic"/>
            </a:endParaRPr>
          </a:p>
          <a:p>
            <a:pPr indent="0" lvl="0" marL="0" rtl="0" algn="l">
              <a:lnSpc>
                <a:spcPct val="100000"/>
              </a:lnSpc>
              <a:spcBef>
                <a:spcPts val="0"/>
              </a:spcBef>
              <a:spcAft>
                <a:spcPts val="0"/>
              </a:spcAft>
              <a:buClr>
                <a:schemeClr val="dk1"/>
              </a:buClr>
              <a:buSzPts val="1100"/>
              <a:buFont typeface="Arial"/>
              <a:buNone/>
            </a:pPr>
            <a:r>
              <a:rPr b="1" i="1" lang="en-US" sz="2000">
                <a:solidFill>
                  <a:schemeClr val="lt1"/>
                </a:solidFill>
                <a:latin typeface="Malgun Gothic"/>
                <a:ea typeface="Malgun Gothic"/>
                <a:cs typeface="Malgun Gothic"/>
                <a:sym typeface="Malgun Gothic"/>
              </a:rPr>
              <a:t>Business Advisor</a:t>
            </a:r>
            <a:br>
              <a:rPr b="1" lang="en-US" sz="2000">
                <a:solidFill>
                  <a:schemeClr val="lt1"/>
                </a:solidFill>
                <a:latin typeface="Malgun Gothic"/>
                <a:ea typeface="Malgun Gothic"/>
                <a:cs typeface="Malgun Gothic"/>
                <a:sym typeface="Malgun Gothic"/>
              </a:rPr>
            </a:br>
            <a:endParaRPr>
              <a:latin typeface="Malgun Gothic"/>
              <a:ea typeface="Malgun Gothic"/>
              <a:cs typeface="Malgun Gothic"/>
              <a:sym typeface="Malgun Gothic"/>
            </a:endParaRPr>
          </a:p>
        </p:txBody>
      </p:sp>
      <p:pic>
        <p:nvPicPr>
          <p:cNvPr id="111" name="Google Shape;111;p15"/>
          <p:cNvPicPr preferRelativeResize="0"/>
          <p:nvPr/>
        </p:nvPicPr>
        <p:blipFill rotWithShape="1">
          <a:blip r:embed="rId5">
            <a:alphaModFix/>
          </a:blip>
          <a:srcRect b="13803" l="5276" r="0" t="11786"/>
          <a:stretch/>
        </p:blipFill>
        <p:spPr>
          <a:xfrm>
            <a:off x="6257350" y="2771174"/>
            <a:ext cx="2208476" cy="2345723"/>
          </a:xfrm>
          <a:prstGeom prst="rect">
            <a:avLst/>
          </a:prstGeom>
          <a:noFill/>
          <a:ln>
            <a:noFill/>
          </a:ln>
        </p:spPr>
      </p:pic>
      <p:pic>
        <p:nvPicPr>
          <p:cNvPr id="112" name="Google Shape;112;p15"/>
          <p:cNvPicPr preferRelativeResize="0"/>
          <p:nvPr/>
        </p:nvPicPr>
        <p:blipFill>
          <a:blip r:embed="rId6">
            <a:alphaModFix/>
          </a:blip>
          <a:stretch>
            <a:fillRect/>
          </a:stretch>
        </p:blipFill>
        <p:spPr>
          <a:xfrm>
            <a:off x="3569525" y="2025535"/>
            <a:ext cx="1859725" cy="260361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6"/>
          <p:cNvSpPr txBox="1"/>
          <p:nvPr/>
        </p:nvSpPr>
        <p:spPr>
          <a:xfrm>
            <a:off x="6750775" y="4987367"/>
            <a:ext cx="2168100" cy="116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600">
                <a:latin typeface="Roboto"/>
                <a:ea typeface="Roboto"/>
                <a:cs typeface="Roboto"/>
                <a:sym typeface="Roboto"/>
              </a:rPr>
              <a:t>Fun Fact: The KU SBDC office is near downtown Lawrence (not on campus)</a:t>
            </a:r>
            <a:endParaRPr sz="1600">
              <a:latin typeface="Roboto"/>
              <a:ea typeface="Roboto"/>
              <a:cs typeface="Roboto"/>
              <a:sym typeface="Roboto"/>
            </a:endParaRPr>
          </a:p>
        </p:txBody>
      </p:sp>
      <p:sp>
        <p:nvSpPr>
          <p:cNvPr id="118" name="Google Shape;118;p16"/>
          <p:cNvSpPr txBox="1"/>
          <p:nvPr>
            <p:ph type="title"/>
          </p:nvPr>
        </p:nvSpPr>
        <p:spPr>
          <a:xfrm>
            <a:off x="457200" y="366184"/>
            <a:ext cx="8229600" cy="15240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Clr>
                <a:schemeClr val="lt1"/>
              </a:buClr>
              <a:buSzPts val="2800"/>
              <a:buNone/>
            </a:pPr>
            <a:r>
              <a:rPr lang="en-US"/>
              <a:t>Kansas Small Business Development Centers </a:t>
            </a:r>
            <a:endParaRPr/>
          </a:p>
        </p:txBody>
      </p:sp>
      <p:pic>
        <p:nvPicPr>
          <p:cNvPr id="119" name="Google Shape;119;p16"/>
          <p:cNvPicPr preferRelativeResize="0"/>
          <p:nvPr/>
        </p:nvPicPr>
        <p:blipFill rotWithShape="1">
          <a:blip r:embed="rId3">
            <a:alphaModFix/>
          </a:blip>
          <a:srcRect b="4819" l="3735" r="2649" t="5590"/>
          <a:stretch/>
        </p:blipFill>
        <p:spPr>
          <a:xfrm>
            <a:off x="192325" y="1915867"/>
            <a:ext cx="6631199" cy="4499432"/>
          </a:xfrm>
          <a:prstGeom prst="rect">
            <a:avLst/>
          </a:prstGeom>
          <a:noFill/>
          <a:ln>
            <a:noFill/>
          </a:ln>
        </p:spPr>
      </p:pic>
      <p:sp>
        <p:nvSpPr>
          <p:cNvPr id="120" name="Google Shape;120;p16"/>
          <p:cNvSpPr txBox="1"/>
          <p:nvPr/>
        </p:nvSpPr>
        <p:spPr>
          <a:xfrm>
            <a:off x="7121400" y="3652583"/>
            <a:ext cx="20226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900">
                <a:latin typeface="Roboto"/>
                <a:ea typeface="Roboto"/>
                <a:cs typeface="Roboto"/>
                <a:sym typeface="Roboto"/>
              </a:rPr>
              <a:t>~ 1,100 Centers across the US</a:t>
            </a:r>
            <a:endParaRPr sz="1900">
              <a:latin typeface="Roboto"/>
              <a:ea typeface="Roboto"/>
              <a:cs typeface="Roboto"/>
              <a:sym typeface="Roboto"/>
            </a:endParaRPr>
          </a:p>
        </p:txBody>
      </p:sp>
      <p:sp>
        <p:nvSpPr>
          <p:cNvPr id="121" name="Google Shape;121;p16"/>
          <p:cNvSpPr txBox="1"/>
          <p:nvPr/>
        </p:nvSpPr>
        <p:spPr>
          <a:xfrm>
            <a:off x="6823525" y="2276633"/>
            <a:ext cx="20226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latin typeface="Roboto"/>
                <a:ea typeface="Roboto"/>
                <a:cs typeface="Roboto"/>
                <a:sym typeface="Roboto"/>
              </a:rPr>
              <a:t>KU SBDC covers </a:t>
            </a:r>
            <a:r>
              <a:rPr b="1" lang="en-US" sz="2000">
                <a:latin typeface="Roboto"/>
                <a:ea typeface="Roboto"/>
                <a:cs typeface="Roboto"/>
                <a:sym typeface="Roboto"/>
              </a:rPr>
              <a:t>6 counties</a:t>
            </a:r>
            <a:endParaRPr b="1" sz="2000">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pic>
        <p:nvPicPr>
          <p:cNvPr descr="partial-star-blue-background.jpg" id="127" name="Google Shape;127;p17"/>
          <p:cNvPicPr preferRelativeResize="0"/>
          <p:nvPr/>
        </p:nvPicPr>
        <p:blipFill rotWithShape="1">
          <a:blip r:embed="rId3">
            <a:alphaModFix/>
          </a:blip>
          <a:srcRect b="0" l="0" r="0" t="0"/>
          <a:stretch/>
        </p:blipFill>
        <p:spPr>
          <a:xfrm>
            <a:off x="0" y="0"/>
            <a:ext cx="9144000" cy="6857998"/>
          </a:xfrm>
          <a:prstGeom prst="rect">
            <a:avLst/>
          </a:prstGeom>
          <a:noFill/>
          <a:ln>
            <a:noFill/>
          </a:ln>
        </p:spPr>
      </p:pic>
      <p:sp>
        <p:nvSpPr>
          <p:cNvPr id="128" name="Google Shape;128;p17"/>
          <p:cNvSpPr txBox="1"/>
          <p:nvPr>
            <p:ph idx="4294967295" type="title"/>
          </p:nvPr>
        </p:nvSpPr>
        <p:spPr>
          <a:xfrm>
            <a:off x="211000" y="706313"/>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Malgun Gothic"/>
              <a:buNone/>
            </a:pPr>
            <a:r>
              <a:rPr b="1" lang="en-US">
                <a:solidFill>
                  <a:schemeClr val="lt1"/>
                </a:solidFill>
              </a:rPr>
              <a:t>Our Mission</a:t>
            </a:r>
            <a:endParaRPr b="1">
              <a:solidFill>
                <a:schemeClr val="lt1"/>
              </a:solidFill>
            </a:endParaRPr>
          </a:p>
        </p:txBody>
      </p:sp>
      <p:sp>
        <p:nvSpPr>
          <p:cNvPr id="129" name="Google Shape;129;p17"/>
          <p:cNvSpPr txBox="1"/>
          <p:nvPr>
            <p:ph idx="4294967295" type="title"/>
          </p:nvPr>
        </p:nvSpPr>
        <p:spPr>
          <a:xfrm>
            <a:off x="284275" y="355678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Malgun Gothic"/>
              <a:buNone/>
            </a:pPr>
            <a:r>
              <a:rPr b="1" lang="en-US">
                <a:solidFill>
                  <a:schemeClr val="lt1"/>
                </a:solidFill>
              </a:rPr>
              <a:t>Our Vision </a:t>
            </a:r>
            <a:endParaRPr b="1">
              <a:solidFill>
                <a:schemeClr val="lt1"/>
              </a:solidFill>
            </a:endParaRPr>
          </a:p>
        </p:txBody>
      </p:sp>
      <p:sp>
        <p:nvSpPr>
          <p:cNvPr id="130" name="Google Shape;130;p17"/>
          <p:cNvSpPr txBox="1"/>
          <p:nvPr>
            <p:ph idx="4294967295" type="body"/>
          </p:nvPr>
        </p:nvSpPr>
        <p:spPr>
          <a:xfrm>
            <a:off x="211000" y="1849325"/>
            <a:ext cx="8229600" cy="1075200"/>
          </a:xfrm>
          <a:prstGeom prst="rect">
            <a:avLst/>
          </a:prstGeom>
          <a:noFill/>
          <a:ln>
            <a:noFill/>
          </a:ln>
        </p:spPr>
        <p:txBody>
          <a:bodyPr anchorCtr="0" anchor="t" bIns="45700" lIns="91425" spcFirstLastPara="1" rIns="91425" wrap="square" tIns="45700">
            <a:normAutofit fontScale="25000" lnSpcReduction="20000"/>
          </a:bodyPr>
          <a:lstStyle/>
          <a:p>
            <a:pPr indent="-139700" lvl="0" marL="342900" rtl="0" algn="ctr">
              <a:spcBef>
                <a:spcPts val="0"/>
              </a:spcBef>
              <a:spcAft>
                <a:spcPts val="0"/>
              </a:spcAft>
              <a:buClr>
                <a:schemeClr val="dk1"/>
              </a:buClr>
              <a:buSzPts val="275"/>
              <a:buNone/>
            </a:pPr>
            <a:r>
              <a:rPr i="1" lang="en-US" sz="13706">
                <a:solidFill>
                  <a:schemeClr val="lt1"/>
                </a:solidFill>
              </a:rPr>
              <a:t>Help more people!</a:t>
            </a:r>
            <a:endParaRPr i="1" sz="13706">
              <a:solidFill>
                <a:schemeClr val="lt1"/>
              </a:solidFill>
            </a:endParaRPr>
          </a:p>
          <a:p>
            <a:pPr indent="-139700" lvl="0" marL="342900" rtl="0" algn="ctr">
              <a:spcBef>
                <a:spcPts val="0"/>
              </a:spcBef>
              <a:spcAft>
                <a:spcPts val="0"/>
              </a:spcAft>
              <a:buClr>
                <a:schemeClr val="dk1"/>
              </a:buClr>
              <a:buSzPts val="275"/>
              <a:buNone/>
            </a:pPr>
            <a:r>
              <a:t/>
            </a:r>
            <a:endParaRPr i="1" sz="7706">
              <a:solidFill>
                <a:schemeClr val="lt1"/>
              </a:solidFill>
            </a:endParaRPr>
          </a:p>
          <a:p>
            <a:pPr indent="-139700" lvl="0" marL="342900" rtl="0" algn="ctr">
              <a:spcBef>
                <a:spcPts val="0"/>
              </a:spcBef>
              <a:spcAft>
                <a:spcPts val="0"/>
              </a:spcAft>
              <a:buClr>
                <a:schemeClr val="dk1"/>
              </a:buClr>
              <a:buSzPts val="275"/>
              <a:buNone/>
            </a:pPr>
            <a:r>
              <a:t/>
            </a:r>
            <a:endParaRPr i="1" sz="7706">
              <a:solidFill>
                <a:schemeClr val="lt1"/>
              </a:solidFill>
            </a:endParaRPr>
          </a:p>
          <a:p>
            <a:pPr indent="-139700" lvl="0" marL="342900" rtl="0" algn="ctr">
              <a:spcBef>
                <a:spcPts val="0"/>
              </a:spcBef>
              <a:spcAft>
                <a:spcPts val="0"/>
              </a:spcAft>
              <a:buClr>
                <a:schemeClr val="dk1"/>
              </a:buClr>
              <a:buSzPct val="34375"/>
              <a:buNone/>
            </a:pPr>
            <a:r>
              <a:t/>
            </a:r>
            <a:endParaRPr/>
          </a:p>
          <a:p>
            <a:pPr indent="-139700" lvl="0" marL="342900" rtl="0" algn="ctr">
              <a:spcBef>
                <a:spcPts val="0"/>
              </a:spcBef>
              <a:spcAft>
                <a:spcPts val="0"/>
              </a:spcAft>
              <a:buClr>
                <a:schemeClr val="dk1"/>
              </a:buClr>
              <a:buSzPct val="100000"/>
              <a:buNone/>
            </a:pPr>
            <a:r>
              <a:t/>
            </a:r>
            <a:endParaRPr/>
          </a:p>
        </p:txBody>
      </p:sp>
      <p:sp>
        <p:nvSpPr>
          <p:cNvPr id="131" name="Google Shape;131;p17"/>
          <p:cNvSpPr txBox="1"/>
          <p:nvPr>
            <p:ph idx="4294967295" type="body"/>
          </p:nvPr>
        </p:nvSpPr>
        <p:spPr>
          <a:xfrm>
            <a:off x="284275" y="4804175"/>
            <a:ext cx="8229600" cy="1075200"/>
          </a:xfrm>
          <a:prstGeom prst="rect">
            <a:avLst/>
          </a:prstGeom>
          <a:noFill/>
          <a:ln>
            <a:noFill/>
          </a:ln>
        </p:spPr>
        <p:txBody>
          <a:bodyPr anchorCtr="0" anchor="t" bIns="45700" lIns="91425" spcFirstLastPara="1" rIns="91425" wrap="square" tIns="45700">
            <a:normAutofit fontScale="25000" lnSpcReduction="20000"/>
          </a:bodyPr>
          <a:lstStyle/>
          <a:p>
            <a:pPr indent="-139700" lvl="0" marL="342900" rtl="0" algn="ctr">
              <a:spcBef>
                <a:spcPts val="0"/>
              </a:spcBef>
              <a:spcAft>
                <a:spcPts val="0"/>
              </a:spcAft>
              <a:buClr>
                <a:schemeClr val="dk1"/>
              </a:buClr>
              <a:buSzPts val="275"/>
              <a:buNone/>
            </a:pPr>
            <a:r>
              <a:rPr i="1" lang="en-US" sz="13600">
                <a:solidFill>
                  <a:schemeClr val="lt1"/>
                </a:solidFill>
              </a:rPr>
              <a:t>Grow Kansas one small business at a time. </a:t>
            </a:r>
            <a:endParaRPr i="1" sz="13600">
              <a:solidFill>
                <a:schemeClr val="lt1"/>
              </a:solidFill>
            </a:endParaRPr>
          </a:p>
          <a:p>
            <a:pPr indent="-139700" lvl="0" marL="342900" rtl="0" algn="ctr">
              <a:spcBef>
                <a:spcPts val="0"/>
              </a:spcBef>
              <a:spcAft>
                <a:spcPts val="0"/>
              </a:spcAft>
              <a:buClr>
                <a:schemeClr val="dk1"/>
              </a:buClr>
              <a:buSzPct val="34375"/>
              <a:buNone/>
            </a:pPr>
            <a:r>
              <a:t/>
            </a:r>
            <a:endParaRPr/>
          </a:p>
          <a:p>
            <a:pPr indent="-139700" lvl="0" marL="342900" rtl="0" algn="ctr">
              <a:spcBef>
                <a:spcPts val="0"/>
              </a:spcBef>
              <a:spcAft>
                <a:spcPts val="0"/>
              </a:spcAft>
              <a:buClr>
                <a:schemeClr val="dk1"/>
              </a:buClr>
              <a:buSzPct val="1000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pic>
        <p:nvPicPr>
          <p:cNvPr descr="partial-star-blue-background.jpg" id="137" name="Google Shape;137;p18"/>
          <p:cNvPicPr preferRelativeResize="0"/>
          <p:nvPr/>
        </p:nvPicPr>
        <p:blipFill rotWithShape="1">
          <a:blip r:embed="rId3">
            <a:alphaModFix/>
          </a:blip>
          <a:srcRect b="0" l="0" r="0" t="0"/>
          <a:stretch/>
        </p:blipFill>
        <p:spPr>
          <a:xfrm>
            <a:off x="0" y="0"/>
            <a:ext cx="9144000" cy="6857998"/>
          </a:xfrm>
          <a:prstGeom prst="rect">
            <a:avLst/>
          </a:prstGeom>
          <a:noFill/>
          <a:ln>
            <a:noFill/>
          </a:ln>
        </p:spPr>
      </p:pic>
      <p:sp>
        <p:nvSpPr>
          <p:cNvPr id="138" name="Google Shape;138;p18"/>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Malgun Gothic"/>
              <a:buNone/>
            </a:pPr>
            <a:r>
              <a:rPr b="1" lang="en-US">
                <a:solidFill>
                  <a:schemeClr val="lt1"/>
                </a:solidFill>
              </a:rPr>
              <a:t>What We Do</a:t>
            </a:r>
            <a:endParaRPr b="1">
              <a:solidFill>
                <a:schemeClr val="lt1"/>
              </a:solidFill>
            </a:endParaRPr>
          </a:p>
        </p:txBody>
      </p:sp>
      <p:sp>
        <p:nvSpPr>
          <p:cNvPr id="139" name="Google Shape;139;p18"/>
          <p:cNvSpPr txBox="1"/>
          <p:nvPr>
            <p:ph idx="4294967295" type="body"/>
          </p:nvPr>
        </p:nvSpPr>
        <p:spPr>
          <a:xfrm>
            <a:off x="379125" y="1725625"/>
            <a:ext cx="8229600" cy="3653400"/>
          </a:xfrm>
          <a:prstGeom prst="rect">
            <a:avLst/>
          </a:prstGeom>
          <a:noFill/>
          <a:ln>
            <a:noFill/>
          </a:ln>
        </p:spPr>
        <p:txBody>
          <a:bodyPr anchorCtr="0" anchor="t" bIns="45700" lIns="91425" spcFirstLastPara="1" rIns="91425" wrap="square" tIns="45700">
            <a:normAutofit fontScale="25000" lnSpcReduction="20000"/>
          </a:bodyPr>
          <a:lstStyle/>
          <a:p>
            <a:pPr indent="-404018" lvl="0" marL="457200" rtl="0" algn="l">
              <a:spcBef>
                <a:spcPts val="0"/>
              </a:spcBef>
              <a:spcAft>
                <a:spcPts val="0"/>
              </a:spcAft>
              <a:buClr>
                <a:schemeClr val="lt1"/>
              </a:buClr>
              <a:buSzPct val="100000"/>
              <a:buChar char="➔"/>
            </a:pPr>
            <a:r>
              <a:rPr b="1" lang="en-US" sz="11050">
                <a:solidFill>
                  <a:schemeClr val="lt1"/>
                </a:solidFill>
              </a:rPr>
              <a:t>Individual, one-to-one FREE and confidential advising for start-up AND existing businesses</a:t>
            </a:r>
            <a:endParaRPr b="1" sz="11050">
              <a:solidFill>
                <a:schemeClr val="lt1"/>
              </a:solidFill>
            </a:endParaRPr>
          </a:p>
          <a:p>
            <a:pPr indent="0" lvl="0" marL="914400" rtl="0" algn="l">
              <a:spcBef>
                <a:spcPts val="0"/>
              </a:spcBef>
              <a:spcAft>
                <a:spcPts val="0"/>
              </a:spcAft>
              <a:buNone/>
            </a:pPr>
            <a:r>
              <a:t/>
            </a:r>
            <a:endParaRPr b="1" sz="11050">
              <a:solidFill>
                <a:schemeClr val="lt1"/>
              </a:solidFill>
            </a:endParaRPr>
          </a:p>
          <a:p>
            <a:pPr indent="-404018" lvl="0" marL="457200" rtl="0" algn="l">
              <a:spcBef>
                <a:spcPts val="0"/>
              </a:spcBef>
              <a:spcAft>
                <a:spcPts val="0"/>
              </a:spcAft>
              <a:buClr>
                <a:schemeClr val="lt1"/>
              </a:buClr>
              <a:buSzPct val="100000"/>
              <a:buChar char="➔"/>
            </a:pPr>
            <a:r>
              <a:rPr b="1" lang="en-US" sz="11050">
                <a:solidFill>
                  <a:schemeClr val="lt1"/>
                </a:solidFill>
              </a:rPr>
              <a:t>Focused trainings + content providers </a:t>
            </a:r>
            <a:endParaRPr b="1" sz="11050">
              <a:solidFill>
                <a:schemeClr val="lt1"/>
              </a:solidFill>
            </a:endParaRPr>
          </a:p>
          <a:p>
            <a:pPr indent="0" lvl="0" marL="914400" rtl="0" algn="l">
              <a:spcBef>
                <a:spcPts val="0"/>
              </a:spcBef>
              <a:spcAft>
                <a:spcPts val="0"/>
              </a:spcAft>
              <a:buNone/>
            </a:pPr>
            <a:r>
              <a:t/>
            </a:r>
            <a:endParaRPr b="1" sz="11050">
              <a:solidFill>
                <a:schemeClr val="lt1"/>
              </a:solidFill>
            </a:endParaRPr>
          </a:p>
          <a:p>
            <a:pPr indent="-404018" lvl="0" marL="457200" rtl="0" algn="l">
              <a:spcBef>
                <a:spcPts val="0"/>
              </a:spcBef>
              <a:spcAft>
                <a:spcPts val="0"/>
              </a:spcAft>
              <a:buClr>
                <a:schemeClr val="lt1"/>
              </a:buClr>
              <a:buSzPct val="100000"/>
              <a:buChar char="➔"/>
            </a:pPr>
            <a:r>
              <a:rPr b="1" lang="en-US" sz="11050">
                <a:solidFill>
                  <a:schemeClr val="lt1"/>
                </a:solidFill>
              </a:rPr>
              <a:t>Connection to appropriate resources</a:t>
            </a:r>
            <a:endParaRPr b="1" sz="11050">
              <a:solidFill>
                <a:schemeClr val="lt1"/>
              </a:solidFill>
            </a:endParaRPr>
          </a:p>
          <a:p>
            <a:pPr indent="0" lvl="0" marL="914400" rtl="0" algn="l">
              <a:spcBef>
                <a:spcPts val="0"/>
              </a:spcBef>
              <a:spcAft>
                <a:spcPts val="0"/>
              </a:spcAft>
              <a:buNone/>
            </a:pPr>
            <a:r>
              <a:t/>
            </a:r>
            <a:endParaRPr b="1" sz="11050">
              <a:solidFill>
                <a:schemeClr val="lt1"/>
              </a:solidFill>
            </a:endParaRPr>
          </a:p>
          <a:p>
            <a:pPr indent="-404018" lvl="0" marL="457200" rtl="0" algn="l">
              <a:spcBef>
                <a:spcPts val="0"/>
              </a:spcBef>
              <a:spcAft>
                <a:spcPts val="0"/>
              </a:spcAft>
              <a:buClr>
                <a:schemeClr val="lt1"/>
              </a:buClr>
              <a:buSzPct val="100000"/>
              <a:buChar char="➔"/>
            </a:pPr>
            <a:r>
              <a:rPr b="1" lang="en-US" sz="11050">
                <a:solidFill>
                  <a:schemeClr val="lt1"/>
                </a:solidFill>
              </a:rPr>
              <a:t>Community Partnerships</a:t>
            </a:r>
            <a:endParaRPr b="1" sz="11050">
              <a:solidFill>
                <a:schemeClr val="lt1"/>
              </a:solidFill>
            </a:endParaRPr>
          </a:p>
          <a:p>
            <a:pPr indent="-139700" lvl="0" marL="342900" rtl="0" algn="ctr">
              <a:spcBef>
                <a:spcPts val="0"/>
              </a:spcBef>
              <a:spcAft>
                <a:spcPts val="0"/>
              </a:spcAft>
              <a:buClr>
                <a:schemeClr val="dk1"/>
              </a:buClr>
              <a:buSzPts val="275"/>
              <a:buNone/>
            </a:pPr>
            <a:r>
              <a:t/>
            </a:r>
            <a:endParaRPr b="1" sz="8280">
              <a:solidFill>
                <a:schemeClr val="lt1"/>
              </a:solidFill>
            </a:endParaRPr>
          </a:p>
          <a:p>
            <a:pPr indent="-139700" lvl="0" marL="342900" rtl="0" algn="ctr">
              <a:spcBef>
                <a:spcPts val="0"/>
              </a:spcBef>
              <a:spcAft>
                <a:spcPts val="0"/>
              </a:spcAft>
              <a:buClr>
                <a:schemeClr val="dk1"/>
              </a:buClr>
              <a:buSzPts val="275"/>
              <a:buNone/>
            </a:pPr>
            <a:r>
              <a:t/>
            </a:r>
            <a:endParaRPr b="1" sz="8280">
              <a:solidFill>
                <a:schemeClr val="lt1"/>
              </a:solidFill>
            </a:endParaRPr>
          </a:p>
          <a:p>
            <a:pPr indent="-139700" lvl="0" marL="342900" rtl="0" algn="ctr">
              <a:spcBef>
                <a:spcPts val="0"/>
              </a:spcBef>
              <a:spcAft>
                <a:spcPts val="0"/>
              </a:spcAft>
              <a:buClr>
                <a:schemeClr val="dk1"/>
              </a:buClr>
              <a:buSzPct val="1000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pic>
        <p:nvPicPr>
          <p:cNvPr descr="Blue-Star-Header.jpg" id="144" name="Google Shape;144;p19"/>
          <p:cNvPicPr preferRelativeResize="0"/>
          <p:nvPr/>
        </p:nvPicPr>
        <p:blipFill rotWithShape="1">
          <a:blip r:embed="rId3">
            <a:alphaModFix/>
          </a:blip>
          <a:srcRect b="0" l="0" r="0" t="0"/>
          <a:stretch/>
        </p:blipFill>
        <p:spPr>
          <a:xfrm>
            <a:off x="457200" y="304800"/>
            <a:ext cx="8229598" cy="1355375"/>
          </a:xfrm>
          <a:prstGeom prst="rect">
            <a:avLst/>
          </a:prstGeom>
          <a:noFill/>
          <a:ln>
            <a:noFill/>
          </a:ln>
        </p:spPr>
      </p:pic>
      <p:sp>
        <p:nvSpPr>
          <p:cNvPr id="145" name="Google Shape;145;p19"/>
          <p:cNvSpPr txBox="1"/>
          <p:nvPr>
            <p:ph type="title"/>
          </p:nvPr>
        </p:nvSpPr>
        <p:spPr>
          <a:xfrm>
            <a:off x="533400" y="381000"/>
            <a:ext cx="8229600" cy="1219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3960"/>
              <a:buFont typeface="Malgun Gothic"/>
              <a:buNone/>
            </a:pPr>
            <a:r>
              <a:rPr b="1" lang="en-US" sz="3559">
                <a:solidFill>
                  <a:schemeClr val="lt1"/>
                </a:solidFill>
              </a:rPr>
              <a:t>How we provide services for FREE?</a:t>
            </a:r>
            <a:endParaRPr b="1" sz="3559">
              <a:solidFill>
                <a:schemeClr val="lt1"/>
              </a:solidFill>
            </a:endParaRPr>
          </a:p>
        </p:txBody>
      </p:sp>
      <p:pic>
        <p:nvPicPr>
          <p:cNvPr id="146" name="Google Shape;146;p19"/>
          <p:cNvPicPr preferRelativeResize="0"/>
          <p:nvPr/>
        </p:nvPicPr>
        <p:blipFill rotWithShape="1">
          <a:blip r:embed="rId4">
            <a:alphaModFix/>
          </a:blip>
          <a:srcRect b="0" l="0" r="0" t="0"/>
          <a:stretch/>
        </p:blipFill>
        <p:spPr>
          <a:xfrm>
            <a:off x="7786943" y="5787357"/>
            <a:ext cx="899857" cy="533400"/>
          </a:xfrm>
          <a:prstGeom prst="rect">
            <a:avLst/>
          </a:prstGeom>
          <a:noFill/>
          <a:ln>
            <a:noFill/>
          </a:ln>
        </p:spPr>
      </p:pic>
      <p:pic>
        <p:nvPicPr>
          <p:cNvPr id="147" name="Google Shape;147;p19"/>
          <p:cNvPicPr preferRelativeResize="0"/>
          <p:nvPr/>
        </p:nvPicPr>
        <p:blipFill>
          <a:blip r:embed="rId5">
            <a:alphaModFix/>
          </a:blip>
          <a:stretch>
            <a:fillRect/>
          </a:stretch>
        </p:blipFill>
        <p:spPr>
          <a:xfrm>
            <a:off x="962025" y="2042400"/>
            <a:ext cx="1444398" cy="1800448"/>
          </a:xfrm>
          <a:prstGeom prst="rect">
            <a:avLst/>
          </a:prstGeom>
          <a:noFill/>
          <a:ln>
            <a:noFill/>
          </a:ln>
        </p:spPr>
      </p:pic>
      <p:pic>
        <p:nvPicPr>
          <p:cNvPr id="148" name="Google Shape;148;p19"/>
          <p:cNvPicPr preferRelativeResize="0"/>
          <p:nvPr/>
        </p:nvPicPr>
        <p:blipFill rotWithShape="1">
          <a:blip r:embed="rId6">
            <a:alphaModFix/>
          </a:blip>
          <a:srcRect b="25914" l="17374" r="18703" t="0"/>
          <a:stretch/>
        </p:blipFill>
        <p:spPr>
          <a:xfrm>
            <a:off x="5661348" y="1748972"/>
            <a:ext cx="3025451" cy="2093878"/>
          </a:xfrm>
          <a:prstGeom prst="rect">
            <a:avLst/>
          </a:prstGeom>
          <a:noFill/>
          <a:ln>
            <a:noFill/>
          </a:ln>
        </p:spPr>
      </p:pic>
      <p:pic>
        <p:nvPicPr>
          <p:cNvPr id="149" name="Google Shape;149;p19"/>
          <p:cNvPicPr preferRelativeResize="0"/>
          <p:nvPr/>
        </p:nvPicPr>
        <p:blipFill rotWithShape="1">
          <a:blip r:embed="rId7">
            <a:alphaModFix/>
          </a:blip>
          <a:srcRect b="0" l="-2564" r="0" t="0"/>
          <a:stretch/>
        </p:blipFill>
        <p:spPr>
          <a:xfrm>
            <a:off x="4928250" y="4096475"/>
            <a:ext cx="2946275" cy="1238250"/>
          </a:xfrm>
          <a:prstGeom prst="rect">
            <a:avLst/>
          </a:prstGeom>
          <a:noFill/>
          <a:ln>
            <a:noFill/>
          </a:ln>
        </p:spPr>
      </p:pic>
      <p:pic>
        <p:nvPicPr>
          <p:cNvPr id="150" name="Google Shape;150;p19"/>
          <p:cNvPicPr preferRelativeResize="0"/>
          <p:nvPr/>
        </p:nvPicPr>
        <p:blipFill>
          <a:blip r:embed="rId8">
            <a:alphaModFix/>
          </a:blip>
          <a:stretch>
            <a:fillRect/>
          </a:stretch>
        </p:blipFill>
        <p:spPr>
          <a:xfrm>
            <a:off x="3060936" y="2405600"/>
            <a:ext cx="2124075" cy="1238250"/>
          </a:xfrm>
          <a:prstGeom prst="rect">
            <a:avLst/>
          </a:prstGeom>
          <a:noFill/>
          <a:ln>
            <a:noFill/>
          </a:ln>
        </p:spPr>
      </p:pic>
      <p:pic>
        <p:nvPicPr>
          <p:cNvPr id="151" name="Google Shape;151;p19"/>
          <p:cNvPicPr preferRelativeResize="0"/>
          <p:nvPr/>
        </p:nvPicPr>
        <p:blipFill>
          <a:blip r:embed="rId9">
            <a:alphaModFix/>
          </a:blip>
          <a:stretch>
            <a:fillRect/>
          </a:stretch>
        </p:blipFill>
        <p:spPr>
          <a:xfrm>
            <a:off x="792754" y="4285050"/>
            <a:ext cx="3513621" cy="1072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descr="partial-star-blue-background.jpg" id="157" name="Google Shape;157;p20"/>
          <p:cNvPicPr preferRelativeResize="0"/>
          <p:nvPr/>
        </p:nvPicPr>
        <p:blipFill rotWithShape="1">
          <a:blip r:embed="rId3">
            <a:alphaModFix/>
          </a:blip>
          <a:srcRect b="0" l="0" r="0" t="0"/>
          <a:stretch/>
        </p:blipFill>
        <p:spPr>
          <a:xfrm>
            <a:off x="0" y="0"/>
            <a:ext cx="9144000" cy="6857998"/>
          </a:xfrm>
          <a:prstGeom prst="rect">
            <a:avLst/>
          </a:prstGeom>
          <a:noFill/>
          <a:ln>
            <a:noFill/>
          </a:ln>
        </p:spPr>
      </p:pic>
      <p:sp>
        <p:nvSpPr>
          <p:cNvPr id="158" name="Google Shape;158;p20"/>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Malgun Gothic"/>
              <a:buNone/>
            </a:pPr>
            <a:r>
              <a:rPr b="1" lang="en-US">
                <a:solidFill>
                  <a:schemeClr val="lt1"/>
                </a:solidFill>
              </a:rPr>
              <a:t>Advising Services </a:t>
            </a:r>
            <a:endParaRPr b="1">
              <a:solidFill>
                <a:schemeClr val="lt1"/>
              </a:solidFill>
            </a:endParaRPr>
          </a:p>
        </p:txBody>
      </p:sp>
      <p:sp>
        <p:nvSpPr>
          <p:cNvPr id="159" name="Google Shape;159;p20"/>
          <p:cNvSpPr txBox="1"/>
          <p:nvPr>
            <p:ph idx="4294967295" type="body"/>
          </p:nvPr>
        </p:nvSpPr>
        <p:spPr>
          <a:xfrm>
            <a:off x="392125" y="1691275"/>
            <a:ext cx="8229600" cy="4473900"/>
          </a:xfrm>
          <a:prstGeom prst="rect">
            <a:avLst/>
          </a:prstGeom>
          <a:noFill/>
          <a:ln>
            <a:noFill/>
          </a:ln>
        </p:spPr>
        <p:txBody>
          <a:bodyPr anchorCtr="0" anchor="t" bIns="45700" lIns="91425" spcFirstLastPara="1" rIns="91425" wrap="square" tIns="45700">
            <a:normAutofit fontScale="25000" lnSpcReduction="20000"/>
          </a:bodyPr>
          <a:lstStyle/>
          <a:p>
            <a:pPr indent="-404018" lvl="0" marL="457200" rtl="0" algn="l">
              <a:lnSpc>
                <a:spcPct val="150000"/>
              </a:lnSpc>
              <a:spcBef>
                <a:spcPts val="0"/>
              </a:spcBef>
              <a:spcAft>
                <a:spcPts val="0"/>
              </a:spcAft>
              <a:buClr>
                <a:schemeClr val="lt1"/>
              </a:buClr>
              <a:buSzPct val="100000"/>
              <a:buChar char="➔"/>
            </a:pPr>
            <a:r>
              <a:rPr b="1" lang="en-US" sz="11050">
                <a:solidFill>
                  <a:schemeClr val="lt1"/>
                </a:solidFill>
              </a:rPr>
              <a:t>Business Planning</a:t>
            </a:r>
            <a:endParaRPr b="1" sz="11050">
              <a:solidFill>
                <a:schemeClr val="lt1"/>
              </a:solidFill>
            </a:endParaRPr>
          </a:p>
          <a:p>
            <a:pPr indent="-404018" lvl="0" marL="457200" rtl="0" algn="l">
              <a:lnSpc>
                <a:spcPct val="150000"/>
              </a:lnSpc>
              <a:spcBef>
                <a:spcPts val="0"/>
              </a:spcBef>
              <a:spcAft>
                <a:spcPts val="0"/>
              </a:spcAft>
              <a:buClr>
                <a:schemeClr val="lt1"/>
              </a:buClr>
              <a:buSzPct val="100000"/>
              <a:buChar char="➔"/>
            </a:pPr>
            <a:r>
              <a:rPr b="1" lang="en-US" sz="11050">
                <a:solidFill>
                  <a:schemeClr val="lt1"/>
                </a:solidFill>
              </a:rPr>
              <a:t>Cash Flow Management</a:t>
            </a:r>
            <a:endParaRPr b="1" sz="11050">
              <a:solidFill>
                <a:schemeClr val="lt1"/>
              </a:solidFill>
            </a:endParaRPr>
          </a:p>
          <a:p>
            <a:pPr indent="-404018" lvl="0" marL="457200" rtl="0" algn="l">
              <a:lnSpc>
                <a:spcPct val="150000"/>
              </a:lnSpc>
              <a:spcBef>
                <a:spcPts val="0"/>
              </a:spcBef>
              <a:spcAft>
                <a:spcPts val="0"/>
              </a:spcAft>
              <a:buClr>
                <a:schemeClr val="lt1"/>
              </a:buClr>
              <a:buSzPct val="100000"/>
              <a:buChar char="➔"/>
            </a:pPr>
            <a:r>
              <a:rPr b="1" lang="en-US" sz="11050">
                <a:solidFill>
                  <a:schemeClr val="lt1"/>
                </a:solidFill>
              </a:rPr>
              <a:t>Financial Analysis</a:t>
            </a:r>
            <a:endParaRPr b="1" sz="11050">
              <a:solidFill>
                <a:schemeClr val="lt1"/>
              </a:solidFill>
            </a:endParaRPr>
          </a:p>
          <a:p>
            <a:pPr indent="-404018" lvl="0" marL="457200" rtl="0" algn="l">
              <a:lnSpc>
                <a:spcPct val="150000"/>
              </a:lnSpc>
              <a:spcBef>
                <a:spcPts val="0"/>
              </a:spcBef>
              <a:spcAft>
                <a:spcPts val="0"/>
              </a:spcAft>
              <a:buClr>
                <a:schemeClr val="lt1"/>
              </a:buClr>
              <a:buSzPct val="100000"/>
              <a:buChar char="➔"/>
            </a:pPr>
            <a:r>
              <a:rPr b="1" lang="en-US" sz="11050">
                <a:solidFill>
                  <a:schemeClr val="lt1"/>
                </a:solidFill>
              </a:rPr>
              <a:t>Sales and Business Development </a:t>
            </a:r>
            <a:endParaRPr b="1" sz="11050">
              <a:solidFill>
                <a:schemeClr val="lt1"/>
              </a:solidFill>
            </a:endParaRPr>
          </a:p>
          <a:p>
            <a:pPr indent="-404018" lvl="0" marL="457200" rtl="0" algn="l">
              <a:lnSpc>
                <a:spcPct val="150000"/>
              </a:lnSpc>
              <a:spcBef>
                <a:spcPts val="0"/>
              </a:spcBef>
              <a:spcAft>
                <a:spcPts val="0"/>
              </a:spcAft>
              <a:buClr>
                <a:schemeClr val="lt1"/>
              </a:buClr>
              <a:buSzPct val="100000"/>
              <a:buChar char="➔"/>
            </a:pPr>
            <a:r>
              <a:rPr b="1" lang="en-US" sz="11050">
                <a:solidFill>
                  <a:schemeClr val="lt1"/>
                </a:solidFill>
              </a:rPr>
              <a:t>Hiring and HR </a:t>
            </a:r>
            <a:endParaRPr b="1" sz="11050">
              <a:solidFill>
                <a:schemeClr val="lt1"/>
              </a:solidFill>
            </a:endParaRPr>
          </a:p>
          <a:p>
            <a:pPr indent="-404018" lvl="0" marL="457200" rtl="0" algn="l">
              <a:lnSpc>
                <a:spcPct val="150000"/>
              </a:lnSpc>
              <a:spcBef>
                <a:spcPts val="0"/>
              </a:spcBef>
              <a:spcAft>
                <a:spcPts val="0"/>
              </a:spcAft>
              <a:buClr>
                <a:schemeClr val="lt1"/>
              </a:buClr>
              <a:buSzPct val="100000"/>
              <a:buChar char="➔"/>
            </a:pPr>
            <a:r>
              <a:rPr b="1" lang="en-US" sz="11050">
                <a:solidFill>
                  <a:schemeClr val="lt1"/>
                </a:solidFill>
              </a:rPr>
              <a:t>Market and Consumer Research</a:t>
            </a:r>
            <a:endParaRPr b="1" sz="11050">
              <a:solidFill>
                <a:schemeClr val="lt1"/>
              </a:solidFill>
            </a:endParaRPr>
          </a:p>
          <a:p>
            <a:pPr indent="-404018" lvl="0" marL="457200" rtl="0" algn="l">
              <a:lnSpc>
                <a:spcPct val="150000"/>
              </a:lnSpc>
              <a:spcBef>
                <a:spcPts val="0"/>
              </a:spcBef>
              <a:spcAft>
                <a:spcPts val="0"/>
              </a:spcAft>
              <a:buClr>
                <a:schemeClr val="lt1"/>
              </a:buClr>
              <a:buSzPct val="100000"/>
              <a:buChar char="➔"/>
            </a:pPr>
            <a:r>
              <a:rPr b="1" lang="en-US" sz="11050">
                <a:solidFill>
                  <a:schemeClr val="lt1"/>
                </a:solidFill>
              </a:rPr>
              <a:t>Marketing and Social Media </a:t>
            </a:r>
            <a:endParaRPr b="1" sz="11050">
              <a:solidFill>
                <a:schemeClr val="lt1"/>
              </a:solidFill>
            </a:endParaRPr>
          </a:p>
          <a:p>
            <a:pPr indent="-404018" lvl="0" marL="457200" rtl="0" algn="l">
              <a:lnSpc>
                <a:spcPct val="150000"/>
              </a:lnSpc>
              <a:spcBef>
                <a:spcPts val="0"/>
              </a:spcBef>
              <a:spcAft>
                <a:spcPts val="0"/>
              </a:spcAft>
              <a:buClr>
                <a:schemeClr val="lt1"/>
              </a:buClr>
              <a:buSzPct val="100000"/>
              <a:buChar char="➔"/>
            </a:pPr>
            <a:r>
              <a:rPr b="1" lang="en-US" sz="11050">
                <a:solidFill>
                  <a:schemeClr val="lt1"/>
                </a:solidFill>
              </a:rPr>
              <a:t>Business Valuation </a:t>
            </a:r>
            <a:endParaRPr b="1" sz="11050">
              <a:solidFill>
                <a:schemeClr val="lt1"/>
              </a:solidFill>
            </a:endParaRPr>
          </a:p>
          <a:p>
            <a:pPr indent="0" lvl="0" marL="0" rtl="0" algn="l">
              <a:spcBef>
                <a:spcPts val="0"/>
              </a:spcBef>
              <a:spcAft>
                <a:spcPts val="0"/>
              </a:spcAft>
              <a:buNone/>
            </a:pPr>
            <a:r>
              <a:t/>
            </a:r>
            <a:endParaRPr b="1" sz="11050">
              <a:solidFill>
                <a:schemeClr val="lt1"/>
              </a:solidFill>
            </a:endParaRPr>
          </a:p>
          <a:p>
            <a:pPr indent="-139700" lvl="0" marL="342900" rtl="0" algn="ctr">
              <a:spcBef>
                <a:spcPts val="0"/>
              </a:spcBef>
              <a:spcAft>
                <a:spcPts val="0"/>
              </a:spcAft>
              <a:buClr>
                <a:schemeClr val="dk1"/>
              </a:buClr>
              <a:buSzPts val="275"/>
              <a:buNone/>
            </a:pPr>
            <a:r>
              <a:t/>
            </a:r>
            <a:endParaRPr b="1" sz="8280">
              <a:solidFill>
                <a:schemeClr val="lt1"/>
              </a:solidFill>
            </a:endParaRPr>
          </a:p>
          <a:p>
            <a:pPr indent="-139700" lvl="0" marL="342900" rtl="0" algn="ctr">
              <a:spcBef>
                <a:spcPts val="0"/>
              </a:spcBef>
              <a:spcAft>
                <a:spcPts val="0"/>
              </a:spcAft>
              <a:buClr>
                <a:schemeClr val="dk1"/>
              </a:buClr>
              <a:buSzPts val="275"/>
              <a:buNone/>
            </a:pPr>
            <a:r>
              <a:t/>
            </a:r>
            <a:endParaRPr b="1" sz="8280">
              <a:solidFill>
                <a:schemeClr val="lt1"/>
              </a:solidFill>
            </a:endParaRPr>
          </a:p>
          <a:p>
            <a:pPr indent="-139700" lvl="0" marL="342900" rtl="0" algn="ctr">
              <a:spcBef>
                <a:spcPts val="0"/>
              </a:spcBef>
              <a:spcAft>
                <a:spcPts val="0"/>
              </a:spcAft>
              <a:buClr>
                <a:schemeClr val="dk1"/>
              </a:buClr>
              <a:buSzPct val="1000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pic>
        <p:nvPicPr>
          <p:cNvPr descr="partial-star-blue-background.jpg" id="165" name="Google Shape;165;p21"/>
          <p:cNvPicPr preferRelativeResize="0"/>
          <p:nvPr/>
        </p:nvPicPr>
        <p:blipFill rotWithShape="1">
          <a:blip r:embed="rId3">
            <a:alphaModFix/>
          </a:blip>
          <a:srcRect b="0" l="0" r="0" t="0"/>
          <a:stretch/>
        </p:blipFill>
        <p:spPr>
          <a:xfrm>
            <a:off x="0" y="0"/>
            <a:ext cx="9144000" cy="6857998"/>
          </a:xfrm>
          <a:prstGeom prst="rect">
            <a:avLst/>
          </a:prstGeom>
          <a:noFill/>
          <a:ln>
            <a:noFill/>
          </a:ln>
        </p:spPr>
      </p:pic>
      <p:sp>
        <p:nvSpPr>
          <p:cNvPr id="166" name="Google Shape;166;p21"/>
          <p:cNvSpPr txBox="1"/>
          <p:nvPr>
            <p:ph idx="4294967295" type="title"/>
          </p:nvPr>
        </p:nvSpPr>
        <p:spPr>
          <a:xfrm>
            <a:off x="457200" y="13138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Malgun Gothic"/>
              <a:buNone/>
            </a:pPr>
            <a:r>
              <a:rPr b="1" lang="en-US">
                <a:solidFill>
                  <a:schemeClr val="lt1"/>
                </a:solidFill>
              </a:rPr>
              <a:t>Advising Services </a:t>
            </a:r>
            <a:endParaRPr b="1">
              <a:solidFill>
                <a:schemeClr val="lt1"/>
              </a:solidFill>
            </a:endParaRPr>
          </a:p>
        </p:txBody>
      </p:sp>
      <p:sp>
        <p:nvSpPr>
          <p:cNvPr id="167" name="Google Shape;167;p21"/>
          <p:cNvSpPr txBox="1"/>
          <p:nvPr>
            <p:ph idx="4294967295" type="body"/>
          </p:nvPr>
        </p:nvSpPr>
        <p:spPr>
          <a:xfrm>
            <a:off x="501300" y="1424701"/>
            <a:ext cx="8141400" cy="40086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150000"/>
              </a:lnSpc>
              <a:spcBef>
                <a:spcPts val="0"/>
              </a:spcBef>
              <a:spcAft>
                <a:spcPts val="0"/>
              </a:spcAft>
              <a:buNone/>
            </a:pPr>
            <a:r>
              <a:t/>
            </a:r>
            <a:endParaRPr b="1" i="1" sz="11050">
              <a:solidFill>
                <a:schemeClr val="lt1"/>
              </a:solidFill>
            </a:endParaRPr>
          </a:p>
          <a:p>
            <a:pPr indent="-404018" lvl="0" marL="457200" rtl="0" algn="l">
              <a:lnSpc>
                <a:spcPct val="150000"/>
              </a:lnSpc>
              <a:spcBef>
                <a:spcPts val="0"/>
              </a:spcBef>
              <a:spcAft>
                <a:spcPts val="0"/>
              </a:spcAft>
              <a:buClr>
                <a:schemeClr val="lt1"/>
              </a:buClr>
              <a:buSzPct val="100000"/>
              <a:buChar char="➔"/>
            </a:pPr>
            <a:r>
              <a:rPr b="1" i="1" lang="en-US" sz="11050">
                <a:solidFill>
                  <a:schemeClr val="lt1"/>
                </a:solidFill>
              </a:rPr>
              <a:t>Where do I start?</a:t>
            </a:r>
            <a:endParaRPr b="1" i="1" sz="11050">
              <a:solidFill>
                <a:schemeClr val="lt1"/>
              </a:solidFill>
            </a:endParaRPr>
          </a:p>
          <a:p>
            <a:pPr indent="-404018" lvl="0" marL="457200" rtl="0" algn="l">
              <a:lnSpc>
                <a:spcPct val="150000"/>
              </a:lnSpc>
              <a:spcBef>
                <a:spcPts val="0"/>
              </a:spcBef>
              <a:spcAft>
                <a:spcPts val="0"/>
              </a:spcAft>
              <a:buClr>
                <a:schemeClr val="lt1"/>
              </a:buClr>
              <a:buSzPct val="100000"/>
              <a:buChar char="➔"/>
            </a:pPr>
            <a:r>
              <a:rPr b="1" i="1" lang="en-US" sz="11050">
                <a:solidFill>
                  <a:schemeClr val="lt1"/>
                </a:solidFill>
              </a:rPr>
              <a:t>How do I take the next steps to grow?</a:t>
            </a:r>
            <a:endParaRPr b="1" i="1" sz="11050">
              <a:solidFill>
                <a:schemeClr val="lt1"/>
              </a:solidFill>
            </a:endParaRPr>
          </a:p>
          <a:p>
            <a:pPr indent="-404018" lvl="0" marL="457200" rtl="0" algn="l">
              <a:lnSpc>
                <a:spcPct val="150000"/>
              </a:lnSpc>
              <a:spcBef>
                <a:spcPts val="0"/>
              </a:spcBef>
              <a:spcAft>
                <a:spcPts val="0"/>
              </a:spcAft>
              <a:buClr>
                <a:schemeClr val="lt1"/>
              </a:buClr>
              <a:buSzPct val="100000"/>
              <a:buChar char="➔"/>
            </a:pPr>
            <a:r>
              <a:rPr b="1" i="1" lang="en-US" sz="11050">
                <a:solidFill>
                  <a:schemeClr val="lt1"/>
                </a:solidFill>
              </a:rPr>
              <a:t>Am I doing okay?</a:t>
            </a:r>
            <a:endParaRPr b="1" i="1" sz="11050">
              <a:solidFill>
                <a:schemeClr val="lt1"/>
              </a:solidFill>
            </a:endParaRPr>
          </a:p>
          <a:p>
            <a:pPr indent="-404018" lvl="0" marL="457200" rtl="0" algn="l">
              <a:lnSpc>
                <a:spcPct val="150000"/>
              </a:lnSpc>
              <a:spcBef>
                <a:spcPts val="0"/>
              </a:spcBef>
              <a:spcAft>
                <a:spcPts val="0"/>
              </a:spcAft>
              <a:buClr>
                <a:schemeClr val="lt1"/>
              </a:buClr>
              <a:buSzPct val="100000"/>
              <a:buChar char="➔"/>
            </a:pPr>
            <a:r>
              <a:rPr b="1" i="1" lang="en-US" sz="11050">
                <a:solidFill>
                  <a:schemeClr val="lt1"/>
                </a:solidFill>
              </a:rPr>
              <a:t>Brainstorm?</a:t>
            </a:r>
            <a:endParaRPr b="1" i="1" sz="11050">
              <a:solidFill>
                <a:schemeClr val="lt1"/>
              </a:solidFill>
            </a:endParaRPr>
          </a:p>
          <a:p>
            <a:pPr indent="-404018" lvl="0" marL="457200" rtl="0" algn="l">
              <a:lnSpc>
                <a:spcPct val="150000"/>
              </a:lnSpc>
              <a:spcBef>
                <a:spcPts val="0"/>
              </a:spcBef>
              <a:spcAft>
                <a:spcPts val="0"/>
              </a:spcAft>
              <a:buClr>
                <a:schemeClr val="lt1"/>
              </a:buClr>
              <a:buSzPct val="100000"/>
              <a:buChar char="➔"/>
            </a:pPr>
            <a:r>
              <a:rPr b="1" i="1" lang="en-US" sz="11050">
                <a:solidFill>
                  <a:schemeClr val="lt1"/>
                </a:solidFill>
              </a:rPr>
              <a:t>Am I ready to sell my business?</a:t>
            </a:r>
            <a:endParaRPr b="1" i="1" sz="11050">
              <a:solidFill>
                <a:schemeClr val="lt1"/>
              </a:solidFill>
            </a:endParaRPr>
          </a:p>
          <a:p>
            <a:pPr indent="-404018" lvl="0" marL="457200" rtl="0" algn="l">
              <a:lnSpc>
                <a:spcPct val="150000"/>
              </a:lnSpc>
              <a:spcBef>
                <a:spcPts val="0"/>
              </a:spcBef>
              <a:spcAft>
                <a:spcPts val="0"/>
              </a:spcAft>
              <a:buClr>
                <a:schemeClr val="lt1"/>
              </a:buClr>
              <a:buSzPct val="100000"/>
              <a:buChar char="➔"/>
            </a:pPr>
            <a:r>
              <a:rPr b="1" i="1" lang="en-US" sz="11050">
                <a:solidFill>
                  <a:schemeClr val="lt1"/>
                </a:solidFill>
              </a:rPr>
              <a:t>What can I do to improve my profits?</a:t>
            </a:r>
            <a:endParaRPr b="1" i="1" sz="11050">
              <a:solidFill>
                <a:schemeClr val="lt1"/>
              </a:solidFill>
            </a:endParaRPr>
          </a:p>
          <a:p>
            <a:pPr indent="0" lvl="0" marL="0" rtl="0" algn="l">
              <a:lnSpc>
                <a:spcPct val="150000"/>
              </a:lnSpc>
              <a:spcBef>
                <a:spcPts val="0"/>
              </a:spcBef>
              <a:spcAft>
                <a:spcPts val="0"/>
              </a:spcAft>
              <a:buNone/>
            </a:pPr>
            <a:r>
              <a:t/>
            </a:r>
            <a:endParaRPr b="1" sz="11050">
              <a:solidFill>
                <a:schemeClr val="lt1"/>
              </a:solidFill>
            </a:endParaRPr>
          </a:p>
          <a:p>
            <a:pPr indent="0" lvl="0" marL="0" rtl="0" algn="l">
              <a:spcBef>
                <a:spcPts val="0"/>
              </a:spcBef>
              <a:spcAft>
                <a:spcPts val="0"/>
              </a:spcAft>
              <a:buNone/>
            </a:pPr>
            <a:r>
              <a:t/>
            </a:r>
            <a:endParaRPr b="1" sz="11050">
              <a:solidFill>
                <a:schemeClr val="lt1"/>
              </a:solidFill>
            </a:endParaRPr>
          </a:p>
          <a:p>
            <a:pPr indent="-139700" lvl="0" marL="342900" rtl="0" algn="ctr">
              <a:spcBef>
                <a:spcPts val="0"/>
              </a:spcBef>
              <a:spcAft>
                <a:spcPts val="0"/>
              </a:spcAft>
              <a:buClr>
                <a:schemeClr val="dk1"/>
              </a:buClr>
              <a:buSzPts val="275"/>
              <a:buNone/>
            </a:pPr>
            <a:r>
              <a:t/>
            </a:r>
            <a:endParaRPr b="1" sz="8280">
              <a:solidFill>
                <a:schemeClr val="lt1"/>
              </a:solidFill>
            </a:endParaRPr>
          </a:p>
          <a:p>
            <a:pPr indent="-139700" lvl="0" marL="342900" rtl="0" algn="ctr">
              <a:spcBef>
                <a:spcPts val="0"/>
              </a:spcBef>
              <a:spcAft>
                <a:spcPts val="0"/>
              </a:spcAft>
              <a:buClr>
                <a:schemeClr val="dk1"/>
              </a:buClr>
              <a:buSzPts val="275"/>
              <a:buNone/>
            </a:pPr>
            <a:r>
              <a:t/>
            </a:r>
            <a:endParaRPr b="1" sz="8280">
              <a:solidFill>
                <a:schemeClr val="lt1"/>
              </a:solidFill>
            </a:endParaRPr>
          </a:p>
          <a:p>
            <a:pPr indent="-139700" lvl="0" marL="342900" rtl="0" algn="ctr">
              <a:spcBef>
                <a:spcPts val="0"/>
              </a:spcBef>
              <a:spcAft>
                <a:spcPts val="0"/>
              </a:spcAft>
              <a:buClr>
                <a:schemeClr val="dk1"/>
              </a:buClr>
              <a:buSzPct val="1000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78CD45B1A2FA4A8F5B8DD9CB181C69" ma:contentTypeVersion="18" ma:contentTypeDescription="Create a new document." ma:contentTypeScope="" ma:versionID="de5e21131917b6c5d7a95d925aa61ad4">
  <xsd:schema xmlns:xsd="http://www.w3.org/2001/XMLSchema" xmlns:xs="http://www.w3.org/2001/XMLSchema" xmlns:p="http://schemas.microsoft.com/office/2006/metadata/properties" xmlns:ns2="1d7c88be-8c08-4f7d-a494-c08399571cbc" xmlns:ns3="1c2b9ad7-5dea-459e-844a-4a72e6ee7251" targetNamespace="http://schemas.microsoft.com/office/2006/metadata/properties" ma:root="true" ma:fieldsID="ac01046bde1d03dad3528403a88481b6" ns2:_="" ns3:_="">
    <xsd:import namespace="1d7c88be-8c08-4f7d-a494-c08399571cbc"/>
    <xsd:import namespace="1c2b9ad7-5dea-459e-844a-4a72e6ee725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7c88be-8c08-4f7d-a494-c08399571c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88ff97f-19af-48c7-be21-7b0e1255994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c2b9ad7-5dea-459e-844a-4a72e6ee725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788a8d5-c1b8-41e1-bb04-e4a7d56dc1a5}" ma:internalName="TaxCatchAll" ma:showField="CatchAllData" ma:web="1c2b9ad7-5dea-459e-844a-4a72e6ee725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C5DC878-822C-491F-82DF-DB751F6C6DFD}"/>
</file>

<file path=customXml/itemProps2.xml><?xml version="1.0" encoding="utf-8"?>
<ds:datastoreItem xmlns:ds="http://schemas.openxmlformats.org/officeDocument/2006/customXml" ds:itemID="{8CF157D9-CC8C-45CF-81EE-EE8333E90F44}"/>
</file>