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058400" cx="7772400"/>
  <p:notesSz cx="6858000" cy="9144000"/>
  <p:embeddedFontLst>
    <p:embeddedFont>
      <p:font typeface="Montserrat Light"/>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08">
          <p15:clr>
            <a:srgbClr val="9AA0A6"/>
          </p15:clr>
        </p15:guide>
        <p15:guide id="2" pos="288">
          <p15:clr>
            <a:srgbClr val="9AA0A6"/>
          </p15:clr>
        </p15:guide>
        <p15:guide id="3" orient="horz" pos="289">
          <p15:clr>
            <a:srgbClr val="9AA0A6"/>
          </p15:clr>
        </p15:guide>
        <p15:guide id="4" orient="horz" pos="6047">
          <p15:clr>
            <a:srgbClr val="9AA0A6"/>
          </p15:clr>
        </p15:guide>
        <p15:guide id="5" pos="2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0A65A9D-8DE1-4E3C-A487-9F0640802D97}">
  <a:tblStyle styleId="{90A65A9D-8DE1-4E3C-A487-9F0640802D9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08"/>
        <p:guide pos="288"/>
        <p:guide pos="289" orient="horz"/>
        <p:guide pos="6047" orient="horz"/>
        <p:guide pos="29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Light-italic.fntdata"/><Relationship Id="rId22" Type="http://schemas.openxmlformats.org/officeDocument/2006/relationships/font" Target="fonts/OpenSans-regular.fntdata"/><Relationship Id="rId21" Type="http://schemas.openxmlformats.org/officeDocument/2006/relationships/font" Target="fonts/MontserratLight-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Light-bold.fntdata"/><Relationship Id="rId18" Type="http://schemas.openxmlformats.org/officeDocument/2006/relationships/font" Target="fonts/Montserrat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a47ba228df_0_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a47ba228d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d6158f093_0_1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cd6158f09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d6158f093_0_17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d6158f093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a47ba228df_0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a47ba228d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e3eb491c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e3eb491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d6158f093_0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d6158f09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ebad5058f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ebad505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47ba228df_0_1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47ba228df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d6158f093_0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d6158f09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d6158f093_0_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d6158f09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d6158f093_0_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d6158f09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0" y="562425"/>
            <a:ext cx="7242600" cy="18624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 name="Shape 23"/>
        <p:cNvGrpSpPr/>
        <p:nvPr/>
      </p:nvGrpSpPr>
      <p:grpSpPr>
        <a:xfrm>
          <a:off x="0" y="0"/>
          <a:ext cx="0" cy="0"/>
          <a:chOff x="0" y="0"/>
          <a:chExt cx="0" cy="0"/>
        </a:xfrm>
      </p:grpSpPr>
      <p:sp>
        <p:nvSpPr>
          <p:cNvPr id="24" name="Google Shape;24;p6"/>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5" name="Google Shape;25;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p:cSld name="SECTION_HEADER_1">
    <p:spTree>
      <p:nvGrpSpPr>
        <p:cNvPr id="28" name="Shape 28"/>
        <p:cNvGrpSpPr/>
        <p:nvPr/>
      </p:nvGrpSpPr>
      <p:grpSpPr>
        <a:xfrm>
          <a:off x="0" y="0"/>
          <a:ext cx="0" cy="0"/>
          <a:chOff x="0" y="0"/>
          <a:chExt cx="0" cy="0"/>
        </a:xfrm>
      </p:grpSpPr>
      <p:pic>
        <p:nvPicPr>
          <p:cNvPr id="29" name="Google Shape;29;p8"/>
          <p:cNvPicPr preferRelativeResize="0"/>
          <p:nvPr/>
        </p:nvPicPr>
        <p:blipFill>
          <a:blip r:embed="rId2">
            <a:alphaModFix/>
          </a:blip>
          <a:stretch>
            <a:fillRect/>
          </a:stretch>
        </p:blipFill>
        <p:spPr>
          <a:xfrm>
            <a:off x="-171450" y="-38293"/>
            <a:ext cx="8115300" cy="523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Custom Footer">
  <p:cSld name="TITLE_AND_BODY_1">
    <p:spTree>
      <p:nvGrpSpPr>
        <p:cNvPr id="30" name="Shape 30"/>
        <p:cNvGrpSpPr/>
        <p:nvPr/>
      </p:nvGrpSpPr>
      <p:grpSpPr>
        <a:xfrm>
          <a:off x="0" y="0"/>
          <a:ext cx="0" cy="0"/>
          <a:chOff x="0" y="0"/>
          <a:chExt cx="0" cy="0"/>
        </a:xfrm>
      </p:grpSpPr>
      <p:sp>
        <p:nvSpPr>
          <p:cNvPr id="31" name="Google Shape;31;p9"/>
          <p:cNvSpPr txBox="1"/>
          <p:nvPr/>
        </p:nvSpPr>
        <p:spPr>
          <a:xfrm>
            <a:off x="264952" y="1456058"/>
            <a:ext cx="7242600" cy="401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sz="5200">
              <a:solidFill>
                <a:srgbClr val="000000"/>
              </a:solidFill>
            </a:endParaRPr>
          </a:p>
        </p:txBody>
      </p:sp>
      <p:sp>
        <p:nvSpPr>
          <p:cNvPr id="32" name="Google Shape;32;p9"/>
          <p:cNvSpPr txBox="1"/>
          <p:nvPr/>
        </p:nvSpPr>
        <p:spPr>
          <a:xfrm>
            <a:off x="264945" y="5542289"/>
            <a:ext cx="7242600" cy="15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800">
              <a:solidFill>
                <a:srgbClr val="59595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6.jpg"/><Relationship Id="rId6" Type="http://schemas.openxmlformats.org/officeDocument/2006/relationships/image" Target="../media/image25.jpg"/><Relationship Id="rId7" Type="http://schemas.openxmlformats.org/officeDocument/2006/relationships/image" Target="../media/image19.png"/><Relationship Id="rId8"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24.jp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18.jpg"/><Relationship Id="rId6"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pic>
        <p:nvPicPr>
          <p:cNvPr id="37" name="Google Shape;37;p10"/>
          <p:cNvPicPr preferRelativeResize="0"/>
          <p:nvPr/>
        </p:nvPicPr>
        <p:blipFill rotWithShape="1">
          <a:blip r:embed="rId3">
            <a:alphaModFix/>
          </a:blip>
          <a:srcRect b="8698" l="0" r="0" t="8698"/>
          <a:stretch/>
        </p:blipFill>
        <p:spPr>
          <a:xfrm>
            <a:off x="5892275" y="403425"/>
            <a:ext cx="1499126" cy="891899"/>
          </a:xfrm>
          <a:prstGeom prst="rect">
            <a:avLst/>
          </a:prstGeom>
          <a:noFill/>
          <a:ln>
            <a:noFill/>
          </a:ln>
        </p:spPr>
      </p:pic>
      <p:sp>
        <p:nvSpPr>
          <p:cNvPr id="38" name="Google Shape;38;p10"/>
          <p:cNvSpPr txBox="1"/>
          <p:nvPr/>
        </p:nvSpPr>
        <p:spPr>
          <a:xfrm>
            <a:off x="448375" y="685800"/>
            <a:ext cx="5891700" cy="73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latin typeface="Montserrat Light"/>
                <a:ea typeface="Montserrat Light"/>
                <a:cs typeface="Montserrat Light"/>
                <a:sym typeface="Montserrat Light"/>
              </a:rPr>
              <a:t>Using a Lyon Agent to Sell Your Home</a:t>
            </a:r>
            <a:endParaRPr sz="2200">
              <a:latin typeface="Montserrat Light"/>
              <a:ea typeface="Montserrat Light"/>
              <a:cs typeface="Montserrat Light"/>
              <a:sym typeface="Montserrat Light"/>
            </a:endParaRPr>
          </a:p>
        </p:txBody>
      </p:sp>
      <p:sp>
        <p:nvSpPr>
          <p:cNvPr id="39" name="Google Shape;39;p10"/>
          <p:cNvSpPr txBox="1"/>
          <p:nvPr/>
        </p:nvSpPr>
        <p:spPr>
          <a:xfrm>
            <a:off x="448375" y="2123450"/>
            <a:ext cx="3099000" cy="725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Open Sans"/>
                <a:ea typeface="Open Sans"/>
                <a:cs typeface="Open Sans"/>
                <a:sym typeface="Open Sans"/>
              </a:rPr>
              <a:t>Your home may be your single biggest investment and one of the largest financial transactions you’ll ever make. So when you sell, you want to get the best price and the most favorable terms, in the shortest amount of time. There are many marketing options, legalities, and details that go into the sale. The role of your agent is to represent every aspect of the transaction, from the time you set the price to the final closing.</a:t>
            </a:r>
            <a:endParaRPr sz="1200">
              <a:solidFill>
                <a:schemeClr val="dk1"/>
              </a:solidFill>
              <a:latin typeface="Open Sans"/>
              <a:ea typeface="Open Sans"/>
              <a:cs typeface="Open Sans"/>
              <a:sym typeface="Open Sans"/>
            </a:endParaRPr>
          </a:p>
        </p:txBody>
      </p:sp>
      <p:cxnSp>
        <p:nvCxnSpPr>
          <p:cNvPr id="40" name="Google Shape;40;p10"/>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41" name="Google Shape;41;p10"/>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cxnSp>
        <p:nvCxnSpPr>
          <p:cNvPr id="42" name="Google Shape;42;p10"/>
          <p:cNvCxnSpPr/>
          <p:nvPr/>
        </p:nvCxnSpPr>
        <p:spPr>
          <a:xfrm>
            <a:off x="452450" y="1421700"/>
            <a:ext cx="6866700" cy="0"/>
          </a:xfrm>
          <a:prstGeom prst="straightConnector1">
            <a:avLst/>
          </a:prstGeom>
          <a:noFill/>
          <a:ln cap="flat" cmpd="sng" w="9525">
            <a:solidFill>
              <a:srgbClr val="000000"/>
            </a:solidFill>
            <a:prstDash val="solid"/>
            <a:round/>
            <a:headEnd len="med" w="med" type="none"/>
            <a:tailEnd len="med" w="med" type="none"/>
          </a:ln>
        </p:spPr>
      </p:cxnSp>
      <p:pic>
        <p:nvPicPr>
          <p:cNvPr id="43" name="Google Shape;43;p10"/>
          <p:cNvPicPr preferRelativeResize="0"/>
          <p:nvPr/>
        </p:nvPicPr>
        <p:blipFill rotWithShape="1">
          <a:blip r:embed="rId4">
            <a:alphaModFix/>
          </a:blip>
          <a:srcRect b="19980" l="0" r="0" t="0"/>
          <a:stretch/>
        </p:blipFill>
        <p:spPr>
          <a:xfrm>
            <a:off x="452450" y="9381549"/>
            <a:ext cx="207401" cy="172075"/>
          </a:xfrm>
          <a:prstGeom prst="rect">
            <a:avLst/>
          </a:prstGeom>
          <a:noFill/>
          <a:ln>
            <a:noFill/>
          </a:ln>
        </p:spPr>
      </p:pic>
      <p:sp>
        <p:nvSpPr>
          <p:cNvPr id="44" name="Google Shape;44;p10"/>
          <p:cNvSpPr txBox="1"/>
          <p:nvPr/>
        </p:nvSpPr>
        <p:spPr>
          <a:xfrm>
            <a:off x="3796800" y="1542625"/>
            <a:ext cx="3594600" cy="755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CC0000"/>
                </a:solidFill>
                <a:latin typeface="Open Sans"/>
                <a:ea typeface="Open Sans"/>
                <a:cs typeface="Open Sans"/>
                <a:sym typeface="Open Sans"/>
              </a:rPr>
              <a:t>AS YOUR LYON AGENT:</a:t>
            </a:r>
            <a:endParaRPr b="1" sz="1200">
              <a:solidFill>
                <a:srgbClr val="CC0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sz="1200">
              <a:solidFill>
                <a:srgbClr val="CC0000"/>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 know the market and will help you set the right price. </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 also know what buyers are looking for and the ﬁnancial incentives that will encourage them to buy.</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 am a member of the Multiple Listing Service (MLS), which enables me to provide detailed information about your home to the thousands of other agents assisting buyers.</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In addition to the MLS, I interact with other agents on a daily basis. We trade information about new properties and match eager buyers with the right homes.</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 have access to several advertising opportunities—both in print and online—that will raise interest in your home. </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 will utilize the Lyon Real Estate tools available to me in order to attract the maximum number of buyers to your home. </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Lyon’s global referral system provides me access to the large number of people who relocate each year, increasing the pool of qualiﬁed buyers for your home.</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 can quickly separate the qualiﬁed buyers from the rest of the pack. This saves you time, because your home is only being shown to serious buyers.</a:t>
            </a:r>
            <a:endParaRPr sz="1200">
              <a:solidFill>
                <a:schemeClr val="dk1"/>
              </a:solidFill>
              <a:latin typeface="Open Sans"/>
              <a:ea typeface="Open Sans"/>
              <a:cs typeface="Open Sans"/>
              <a:sym typeface="Open Sans"/>
            </a:endParaRPr>
          </a:p>
        </p:txBody>
      </p:sp>
      <p:pic>
        <p:nvPicPr>
          <p:cNvPr id="45" name="Google Shape;45;p10"/>
          <p:cNvPicPr preferRelativeResize="0"/>
          <p:nvPr/>
        </p:nvPicPr>
        <p:blipFill rotWithShape="1">
          <a:blip r:embed="rId5">
            <a:alphaModFix/>
          </a:blip>
          <a:srcRect b="2981" l="8971" r="17009" t="1771"/>
          <a:stretch/>
        </p:blipFill>
        <p:spPr>
          <a:xfrm>
            <a:off x="659850" y="5453907"/>
            <a:ext cx="2766649" cy="2176601"/>
          </a:xfrm>
          <a:prstGeom prst="rect">
            <a:avLst/>
          </a:prstGeom>
          <a:noFill/>
          <a:ln>
            <a:noFill/>
          </a:ln>
        </p:spPr>
      </p:pic>
      <p:pic>
        <p:nvPicPr>
          <p:cNvPr id="46" name="Google Shape;46;p10"/>
          <p:cNvPicPr preferRelativeResize="0"/>
          <p:nvPr/>
        </p:nvPicPr>
        <p:blipFill>
          <a:blip r:embed="rId6">
            <a:alphaModFix/>
          </a:blip>
          <a:stretch>
            <a:fillRect/>
          </a:stretch>
        </p:blipFill>
        <p:spPr>
          <a:xfrm>
            <a:off x="-4818900" y="3026575"/>
            <a:ext cx="3880100" cy="5531100"/>
          </a:xfrm>
          <a:prstGeom prst="rect">
            <a:avLst/>
          </a:prstGeom>
          <a:noFill/>
          <a:ln>
            <a:noFill/>
          </a:ln>
        </p:spPr>
      </p:pic>
      <p:pic>
        <p:nvPicPr>
          <p:cNvPr id="47" name="Google Shape;47;p10"/>
          <p:cNvPicPr preferRelativeResize="0"/>
          <p:nvPr/>
        </p:nvPicPr>
        <p:blipFill>
          <a:blip r:embed="rId7">
            <a:alphaModFix/>
          </a:blip>
          <a:stretch>
            <a:fillRect/>
          </a:stretch>
        </p:blipFill>
        <p:spPr>
          <a:xfrm>
            <a:off x="614425" y="4664725"/>
            <a:ext cx="2857500" cy="3571875"/>
          </a:xfrm>
          <a:prstGeom prst="rect">
            <a:avLst/>
          </a:prstGeom>
          <a:noFill/>
          <a:ln>
            <a:noFill/>
          </a:ln>
        </p:spPr>
      </p:pic>
      <p:sp>
        <p:nvSpPr>
          <p:cNvPr id="48" name="Google Shape;48;p10"/>
          <p:cNvSpPr txBox="1"/>
          <p:nvPr/>
        </p:nvSpPr>
        <p:spPr>
          <a:xfrm>
            <a:off x="2190500" y="8694925"/>
            <a:ext cx="625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9" name="Google Shape;49;p10"/>
          <p:cNvSpPr txBox="1"/>
          <p:nvPr/>
        </p:nvSpPr>
        <p:spPr>
          <a:xfrm>
            <a:off x="3796800" y="8694925"/>
            <a:ext cx="4537500" cy="83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Julie Reardon </a:t>
            </a:r>
            <a:endParaRPr/>
          </a:p>
          <a:p>
            <a:pPr indent="0" lvl="0" marL="0" rtl="0" algn="l">
              <a:spcBef>
                <a:spcPts val="0"/>
              </a:spcBef>
              <a:spcAft>
                <a:spcPts val="0"/>
              </a:spcAft>
              <a:buNone/>
            </a:pPr>
            <a:r>
              <a:rPr lang="en"/>
              <a:t>916-799-0246</a:t>
            </a:r>
            <a:endParaRPr/>
          </a:p>
          <a:p>
            <a:pPr indent="0" lvl="0" marL="0" rtl="0" algn="l">
              <a:spcBef>
                <a:spcPts val="0"/>
              </a:spcBef>
              <a:spcAft>
                <a:spcPts val="0"/>
              </a:spcAft>
              <a:buNone/>
            </a:pPr>
            <a:r>
              <a:rPr lang="en"/>
              <a:t>Jreardon@golyon.com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9"/>
          <p:cNvPicPr preferRelativeResize="0"/>
          <p:nvPr/>
        </p:nvPicPr>
        <p:blipFill rotWithShape="1">
          <a:blip r:embed="rId3">
            <a:alphaModFix/>
          </a:blip>
          <a:srcRect b="8698" l="0" r="0" t="8698"/>
          <a:stretch/>
        </p:blipFill>
        <p:spPr>
          <a:xfrm>
            <a:off x="5892276" y="403450"/>
            <a:ext cx="1499126" cy="891873"/>
          </a:xfrm>
          <a:prstGeom prst="rect">
            <a:avLst/>
          </a:prstGeom>
          <a:noFill/>
          <a:ln>
            <a:noFill/>
          </a:ln>
        </p:spPr>
      </p:pic>
      <p:sp>
        <p:nvSpPr>
          <p:cNvPr id="156" name="Google Shape;156;p19"/>
          <p:cNvSpPr txBox="1"/>
          <p:nvPr/>
        </p:nvSpPr>
        <p:spPr>
          <a:xfrm>
            <a:off x="448375" y="685800"/>
            <a:ext cx="5981100" cy="73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latin typeface="Montserrat Light"/>
                <a:ea typeface="Montserrat Light"/>
                <a:cs typeface="Montserrat Light"/>
                <a:sym typeface="Montserrat Light"/>
              </a:rPr>
              <a:t>Glossary</a:t>
            </a:r>
            <a:endParaRPr sz="2600">
              <a:latin typeface="Montserrat Light"/>
              <a:ea typeface="Montserrat Light"/>
              <a:cs typeface="Montserrat Light"/>
              <a:sym typeface="Montserrat Light"/>
            </a:endParaRPr>
          </a:p>
        </p:txBody>
      </p:sp>
      <p:cxnSp>
        <p:nvCxnSpPr>
          <p:cNvPr id="157" name="Google Shape;157;p19"/>
          <p:cNvCxnSpPr/>
          <p:nvPr/>
        </p:nvCxnSpPr>
        <p:spPr>
          <a:xfrm>
            <a:off x="452450" y="1421700"/>
            <a:ext cx="6866700" cy="0"/>
          </a:xfrm>
          <a:prstGeom prst="straightConnector1">
            <a:avLst/>
          </a:prstGeom>
          <a:noFill/>
          <a:ln cap="flat" cmpd="sng" w="9525">
            <a:solidFill>
              <a:srgbClr val="000000"/>
            </a:solidFill>
            <a:prstDash val="solid"/>
            <a:round/>
            <a:headEnd len="med" w="med" type="none"/>
            <a:tailEnd len="med" w="med" type="none"/>
          </a:ln>
        </p:spPr>
      </p:cxnSp>
      <p:cxnSp>
        <p:nvCxnSpPr>
          <p:cNvPr id="158" name="Google Shape;158;p19"/>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159" name="Google Shape;159;p19"/>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pic>
        <p:nvPicPr>
          <p:cNvPr id="160" name="Google Shape;160;p19"/>
          <p:cNvPicPr preferRelativeResize="0"/>
          <p:nvPr/>
        </p:nvPicPr>
        <p:blipFill rotWithShape="1">
          <a:blip r:embed="rId4">
            <a:alphaModFix/>
          </a:blip>
          <a:srcRect b="19980" l="0" r="0" t="0"/>
          <a:stretch/>
        </p:blipFill>
        <p:spPr>
          <a:xfrm>
            <a:off x="452450" y="9381549"/>
            <a:ext cx="207401" cy="172075"/>
          </a:xfrm>
          <a:prstGeom prst="rect">
            <a:avLst/>
          </a:prstGeom>
          <a:noFill/>
          <a:ln>
            <a:noFill/>
          </a:ln>
        </p:spPr>
      </p:pic>
      <p:graphicFrame>
        <p:nvGraphicFramePr>
          <p:cNvPr id="161" name="Google Shape;161;p19"/>
          <p:cNvGraphicFramePr/>
          <p:nvPr/>
        </p:nvGraphicFramePr>
        <p:xfrm>
          <a:off x="248500" y="1553385"/>
          <a:ext cx="3000000" cy="3000000"/>
        </p:xfrm>
        <a:graphic>
          <a:graphicData uri="http://schemas.openxmlformats.org/drawingml/2006/table">
            <a:tbl>
              <a:tblPr>
                <a:noFill/>
                <a:tableStyleId>{90A65A9D-8DE1-4E3C-A487-9F0640802D97}</a:tableStyleId>
              </a:tblPr>
              <a:tblGrid>
                <a:gridCol w="1878350"/>
                <a:gridCol w="5188350"/>
              </a:tblGrid>
              <a:tr h="3524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ADJUSTABLE-RATE MORTGAGE (ARM)</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Open Sans"/>
                          <a:ea typeface="Open Sans"/>
                          <a:cs typeface="Open Sans"/>
                          <a:sym typeface="Open Sans"/>
                        </a:rPr>
                        <a:t>interest rates on this type of mortgage are periodically adjusted up or down depending on a speciﬁed ﬁnancial index</a:t>
                      </a:r>
                      <a:endParaRPr sz="900">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7315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AMORTIZATION</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method of equalizing the monthly mortgage payments over the life of the loan, even though the proportion of principal to interest changes over time. In the early part of the loan, the principal repayment is very low, while the interest payment is very high. At the end of the loan, the relationship is reversed</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861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ANNUAL PERCENTAGE RATE</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the actual ﬁnance charge for a loan, including points and fees, in addition to the stated interest rate</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00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APPRAISAL</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an expert opinion of the value or worth of a property</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2289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ASSESSED VALUE</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the value placed on a property by a municipality for purposes of levying taxes. It may diﬀer widely from appraised or market value</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00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BALLOON PAYMENT</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large principal payment due all at once at the end of some loan terms</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00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CAP</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limit on how much the interest rate can change in an adjustable-rate mortgage</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45717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CERTIFICATE OF TITLE</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document, signed by a title examiner, stating that a seller has an insurable title to the property</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45717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CLOSING</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the deed to a property is legally transferred from seller to buyer, and documents are recorded</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31675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CLOSING COSTS</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see “settlement”</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45717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COMMISSION</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fee (usually a percentage of the total transaction) paid to an agent or broker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for services performed</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3997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COMPARATIVE MARKET ANALYSIS </a:t>
                      </a:r>
                      <a:br>
                        <a:rPr b="1" lang="en" sz="800">
                          <a:solidFill>
                            <a:srgbClr val="CC0000"/>
                          </a:solidFill>
                          <a:latin typeface="Open Sans"/>
                          <a:ea typeface="Open Sans"/>
                          <a:cs typeface="Open Sans"/>
                          <a:sym typeface="Open Sans"/>
                        </a:rPr>
                      </a:br>
                      <a:r>
                        <a:rPr b="1" lang="en" sz="800">
                          <a:solidFill>
                            <a:srgbClr val="CC0000"/>
                          </a:solidFill>
                          <a:latin typeface="Open Sans"/>
                          <a:ea typeface="Open Sans"/>
                          <a:cs typeface="Open Sans"/>
                          <a:sym typeface="Open Sans"/>
                        </a:rPr>
                        <a:t>(CMA)</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survey of the attributes and selling prices of comparable homes on the market or recently sold; used to help determine a correct pricing strategy for a seller’s property</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27392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CONTINGENCY</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condition in a contract that must be met for the contract to be binding</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45717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CONTRACT</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binding legal agreement between two or more parties that outlines the conditions for the exchange of value (for example: money exchanged for title to property)</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00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DEED</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legal document that formally conveys ownership of a property from seller to buyer</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2717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DOWN PAYMENT</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percentage of the purchase price that the buyer must pay in cash and may not borrow from the lender</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45717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EQUITY</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the value of the property actually owned by the homeowner: purchase price, plus appreciation, plus improvements, less mortgages and liens</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00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ESCROW</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fund or account held by a third-party custodian until conditions of a contract are met</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45717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FIXED-RATE MORTGAGE</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interest rates on this type of mortgage remain the same over the life of the loan. </a:t>
                      </a:r>
                      <a:br>
                        <a:rPr lang="en" sz="900">
                          <a:solidFill>
                            <a:schemeClr val="dk1"/>
                          </a:solidFill>
                          <a:latin typeface="Open Sans"/>
                          <a:ea typeface="Open Sans"/>
                          <a:cs typeface="Open Sans"/>
                          <a:sym typeface="Open Sans"/>
                        </a:rPr>
                      </a:br>
                      <a:r>
                        <a:rPr lang="en" sz="900">
                          <a:solidFill>
                            <a:schemeClr val="dk1"/>
                          </a:solidFill>
                          <a:latin typeface="Open Sans"/>
                          <a:ea typeface="Open Sans"/>
                          <a:cs typeface="Open Sans"/>
                          <a:sym typeface="Open Sans"/>
                        </a:rPr>
                        <a:t>Compare to “adjustable-rate mortgage”</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0"/>
          <p:cNvPicPr preferRelativeResize="0"/>
          <p:nvPr/>
        </p:nvPicPr>
        <p:blipFill rotWithShape="1">
          <a:blip r:embed="rId3">
            <a:alphaModFix/>
          </a:blip>
          <a:srcRect b="8698" l="0" r="0" t="8698"/>
          <a:stretch/>
        </p:blipFill>
        <p:spPr>
          <a:xfrm>
            <a:off x="5890400" y="402325"/>
            <a:ext cx="1501000" cy="892998"/>
          </a:xfrm>
          <a:prstGeom prst="rect">
            <a:avLst/>
          </a:prstGeom>
          <a:noFill/>
          <a:ln>
            <a:noFill/>
          </a:ln>
        </p:spPr>
      </p:pic>
      <p:sp>
        <p:nvSpPr>
          <p:cNvPr id="167" name="Google Shape;167;p20"/>
          <p:cNvSpPr txBox="1"/>
          <p:nvPr/>
        </p:nvSpPr>
        <p:spPr>
          <a:xfrm>
            <a:off x="448375" y="685800"/>
            <a:ext cx="5981100" cy="73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latin typeface="Montserrat Light"/>
                <a:ea typeface="Montserrat Light"/>
                <a:cs typeface="Montserrat Light"/>
                <a:sym typeface="Montserrat Light"/>
              </a:rPr>
              <a:t>Glossary</a:t>
            </a:r>
            <a:endParaRPr sz="2600">
              <a:latin typeface="Montserrat Light"/>
              <a:ea typeface="Montserrat Light"/>
              <a:cs typeface="Montserrat Light"/>
              <a:sym typeface="Montserrat Light"/>
            </a:endParaRPr>
          </a:p>
        </p:txBody>
      </p:sp>
      <p:cxnSp>
        <p:nvCxnSpPr>
          <p:cNvPr id="168" name="Google Shape;168;p20"/>
          <p:cNvCxnSpPr/>
          <p:nvPr/>
        </p:nvCxnSpPr>
        <p:spPr>
          <a:xfrm>
            <a:off x="452450" y="1421700"/>
            <a:ext cx="6866700" cy="0"/>
          </a:xfrm>
          <a:prstGeom prst="straightConnector1">
            <a:avLst/>
          </a:prstGeom>
          <a:noFill/>
          <a:ln cap="flat" cmpd="sng" w="9525">
            <a:solidFill>
              <a:srgbClr val="000000"/>
            </a:solidFill>
            <a:prstDash val="solid"/>
            <a:round/>
            <a:headEnd len="med" w="med" type="none"/>
            <a:tailEnd len="med" w="med" type="none"/>
          </a:ln>
        </p:spPr>
      </p:cxnSp>
      <p:cxnSp>
        <p:nvCxnSpPr>
          <p:cNvPr id="169" name="Google Shape;169;p20"/>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170" name="Google Shape;170;p20"/>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pic>
        <p:nvPicPr>
          <p:cNvPr id="171" name="Google Shape;171;p20"/>
          <p:cNvPicPr preferRelativeResize="0"/>
          <p:nvPr/>
        </p:nvPicPr>
        <p:blipFill rotWithShape="1">
          <a:blip r:embed="rId4">
            <a:alphaModFix/>
          </a:blip>
          <a:srcRect b="19980" l="0" r="0" t="0"/>
          <a:stretch/>
        </p:blipFill>
        <p:spPr>
          <a:xfrm>
            <a:off x="452450" y="9381549"/>
            <a:ext cx="207401" cy="172075"/>
          </a:xfrm>
          <a:prstGeom prst="rect">
            <a:avLst/>
          </a:prstGeom>
          <a:noFill/>
          <a:ln>
            <a:noFill/>
          </a:ln>
        </p:spPr>
      </p:pic>
      <p:graphicFrame>
        <p:nvGraphicFramePr>
          <p:cNvPr id="172" name="Google Shape;172;p20"/>
          <p:cNvGraphicFramePr/>
          <p:nvPr/>
        </p:nvGraphicFramePr>
        <p:xfrm>
          <a:off x="248500" y="1553385"/>
          <a:ext cx="3000000" cy="3000000"/>
        </p:xfrm>
        <a:graphic>
          <a:graphicData uri="http://schemas.openxmlformats.org/drawingml/2006/table">
            <a:tbl>
              <a:tblPr>
                <a:noFill/>
                <a:tableStyleId>{90A65A9D-8DE1-4E3C-A487-9F0640802D97}</a:tableStyleId>
              </a:tblPr>
              <a:tblGrid>
                <a:gridCol w="1878350"/>
                <a:gridCol w="5188350"/>
              </a:tblGrid>
              <a:tr h="36192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FIXTURE</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Open Sans"/>
                          <a:ea typeface="Open Sans"/>
                          <a:cs typeface="Open Sans"/>
                          <a:sym typeface="Open Sans"/>
                        </a:rPr>
                        <a:t>a recognizable entity (such as a kitchen cabinet, drape or light ﬁxture) that is permanently attached to a property and belongs to the property when it is sold</a:t>
                      </a:r>
                      <a:endParaRPr sz="900">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00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HAZARD INSURANCE</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compensates for property damage from speciﬁed hazards such as ﬁre and wind</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861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INTEREST</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the cost of borrowing money, usually expressed as a percentage rate</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00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LIEN</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security claim on a property until a debt is satisﬁed</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29525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LISTING CONTRACT</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an agreement whereby an owner engages a real estate company for a speciﬁed period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of time to sell a property, for which, upon the sale, the agent receives a commission</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00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MARKET PRICE</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the actual price at which a property sold</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3524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MARKET VALUE</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the price that is established by present economic conditions, location and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general trends</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475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MORTGAGE</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security claim by a lender against a property until the debt is paid</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9047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MULTIPLE</a:t>
                      </a:r>
                      <a:r>
                        <a:rPr b="1" lang="en" sz="800">
                          <a:solidFill>
                            <a:srgbClr val="CC0000"/>
                          </a:solidFill>
                          <a:latin typeface="Open Sans"/>
                          <a:ea typeface="Open Sans"/>
                          <a:cs typeface="Open Sans"/>
                          <a:sym typeface="Open Sans"/>
                        </a:rPr>
                        <a:t> LISTING SERVICE</a:t>
                      </a:r>
                      <a:br>
                        <a:rPr b="1" lang="en" sz="800">
                          <a:solidFill>
                            <a:srgbClr val="CC0000"/>
                          </a:solidFill>
                          <a:latin typeface="Open Sans"/>
                          <a:ea typeface="Open Sans"/>
                          <a:cs typeface="Open Sans"/>
                          <a:sym typeface="Open Sans"/>
                        </a:rPr>
                      </a:br>
                      <a:r>
                        <a:rPr b="1" lang="en" sz="800">
                          <a:solidFill>
                            <a:srgbClr val="CC0000"/>
                          </a:solidFill>
                          <a:latin typeface="Open Sans"/>
                          <a:ea typeface="Open Sans"/>
                          <a:cs typeface="Open Sans"/>
                          <a:sym typeface="Open Sans"/>
                        </a:rPr>
                        <a:t>(MLS)</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system that provides to its members detailed information about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properties for sale</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31675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ORIGINATION FEE</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an application fee(s) for processing a proposed mortgage loan</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29525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PITI</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principal, interest, taxes and insurance, forming the basis for monthly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mortgage payments</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2473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POINT</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one percent of the loan principal. It’s charged in addition to interest and fees</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27392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PREPAYMENT PENALTY</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fee paid by a borrower who pays oﬀ the loan before it is due</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45717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PRINCIPAL</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one of the parties to a contract; or the amount of money borrowed, for which interest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is charged</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00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PRORATE</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divide or assess proportionately</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38367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PURCHASE &amp; SALE AGREEMENT</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contract between buyer and seller that outlines the details of the property transfer;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or refer to “Purchase and Sale Agreement” in this guide</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3143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SETTLEMENT</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all ﬁnancial transactions required to make the contract ﬁnal.</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100000">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TITLE</a:t>
                      </a:r>
                      <a:endParaRPr sz="800"/>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a document that indicates ownership of a speciﬁc property</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r h="457175">
                <a:tc>
                  <a:txBody>
                    <a:bodyPr/>
                    <a:lstStyle/>
                    <a:p>
                      <a:pPr indent="0" lvl="0" marL="0" rtl="0" algn="r">
                        <a:lnSpc>
                          <a:spcPct val="115000"/>
                        </a:lnSpc>
                        <a:spcBef>
                          <a:spcPts val="1000"/>
                        </a:spcBef>
                        <a:spcAft>
                          <a:spcPts val="0"/>
                        </a:spcAft>
                        <a:buNone/>
                      </a:pPr>
                      <a:r>
                        <a:rPr b="1" lang="en" sz="800">
                          <a:solidFill>
                            <a:srgbClr val="CC0000"/>
                          </a:solidFill>
                          <a:latin typeface="Open Sans"/>
                          <a:ea typeface="Open Sans"/>
                          <a:cs typeface="Open Sans"/>
                          <a:sym typeface="Open Sans"/>
                        </a:rPr>
                        <a:t>TITLE SEARCH</a:t>
                      </a:r>
                      <a:endParaRPr b="1" sz="800">
                        <a:solidFill>
                          <a:srgbClr val="CC0000"/>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Open Sans"/>
                          <a:ea typeface="Open Sans"/>
                          <a:cs typeface="Open Sans"/>
                          <a:sym typeface="Open Sans"/>
                        </a:rPr>
                        <a:t>detailed examination of the entire document history of a property title to make sure there </a:t>
                      </a:r>
                      <a:br>
                        <a:rPr lang="en" sz="900">
                          <a:solidFill>
                            <a:schemeClr val="dk1"/>
                          </a:solidFill>
                          <a:latin typeface="Open Sans"/>
                          <a:ea typeface="Open Sans"/>
                          <a:cs typeface="Open Sans"/>
                          <a:sym typeface="Open Sans"/>
                        </a:rPr>
                      </a:br>
                      <a:r>
                        <a:rPr lang="en" sz="900">
                          <a:solidFill>
                            <a:schemeClr val="dk1"/>
                          </a:solidFill>
                          <a:latin typeface="Open Sans"/>
                          <a:ea typeface="Open Sans"/>
                          <a:cs typeface="Open Sans"/>
                          <a:sym typeface="Open Sans"/>
                        </a:rPr>
                        <a:t>are no legal encumbrances</a:t>
                      </a:r>
                      <a:endParaRPr sz="900">
                        <a:solidFill>
                          <a:schemeClr val="dk1"/>
                        </a:solidFill>
                        <a:latin typeface="Open Sans"/>
                        <a:ea typeface="Open Sans"/>
                        <a:cs typeface="Open Sans"/>
                        <a:sym typeface="Open Sans"/>
                      </a:endParaRPr>
                    </a:p>
                  </a:txBody>
                  <a:tcPr marT="91425" marB="91425" marR="91425" marL="91425">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1"/>
          <p:cNvPicPr preferRelativeResize="0"/>
          <p:nvPr/>
        </p:nvPicPr>
        <p:blipFill rotWithShape="1">
          <a:blip r:embed="rId3">
            <a:alphaModFix/>
          </a:blip>
          <a:srcRect b="8698" l="0" r="0" t="8698"/>
          <a:stretch/>
        </p:blipFill>
        <p:spPr>
          <a:xfrm>
            <a:off x="5886475" y="400003"/>
            <a:ext cx="1504927" cy="895321"/>
          </a:xfrm>
          <a:prstGeom prst="rect">
            <a:avLst/>
          </a:prstGeom>
          <a:noFill/>
          <a:ln>
            <a:noFill/>
          </a:ln>
        </p:spPr>
      </p:pic>
      <p:cxnSp>
        <p:nvCxnSpPr>
          <p:cNvPr id="55" name="Google Shape;55;p11"/>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56" name="Google Shape;56;p11"/>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cxnSp>
        <p:nvCxnSpPr>
          <p:cNvPr id="57" name="Google Shape;57;p11"/>
          <p:cNvCxnSpPr/>
          <p:nvPr/>
        </p:nvCxnSpPr>
        <p:spPr>
          <a:xfrm>
            <a:off x="452450" y="1421700"/>
            <a:ext cx="6866700" cy="0"/>
          </a:xfrm>
          <a:prstGeom prst="straightConnector1">
            <a:avLst/>
          </a:prstGeom>
          <a:noFill/>
          <a:ln cap="flat" cmpd="sng" w="9525">
            <a:solidFill>
              <a:srgbClr val="000000"/>
            </a:solidFill>
            <a:prstDash val="solid"/>
            <a:round/>
            <a:headEnd len="med" w="med" type="none"/>
            <a:tailEnd len="med" w="med" type="none"/>
          </a:ln>
        </p:spPr>
      </p:cxnSp>
      <p:pic>
        <p:nvPicPr>
          <p:cNvPr id="58" name="Google Shape;58;p11"/>
          <p:cNvPicPr preferRelativeResize="0"/>
          <p:nvPr/>
        </p:nvPicPr>
        <p:blipFill rotWithShape="1">
          <a:blip r:embed="rId4">
            <a:alphaModFix/>
          </a:blip>
          <a:srcRect b="19980" l="0" r="0" t="0"/>
          <a:stretch/>
        </p:blipFill>
        <p:spPr>
          <a:xfrm>
            <a:off x="452450" y="9381549"/>
            <a:ext cx="207401" cy="172075"/>
          </a:xfrm>
          <a:prstGeom prst="rect">
            <a:avLst/>
          </a:prstGeom>
          <a:noFill/>
          <a:ln>
            <a:noFill/>
          </a:ln>
        </p:spPr>
      </p:pic>
      <p:pic>
        <p:nvPicPr>
          <p:cNvPr id="59" name="Google Shape;59;p11"/>
          <p:cNvPicPr preferRelativeResize="0"/>
          <p:nvPr/>
        </p:nvPicPr>
        <p:blipFill rotWithShape="1">
          <a:blip r:embed="rId5">
            <a:alphaModFix/>
          </a:blip>
          <a:srcRect b="893" l="0" r="0" t="893"/>
          <a:stretch/>
        </p:blipFill>
        <p:spPr>
          <a:xfrm>
            <a:off x="457200" y="1722725"/>
            <a:ext cx="1143000" cy="1571623"/>
          </a:xfrm>
          <a:prstGeom prst="rect">
            <a:avLst/>
          </a:prstGeom>
          <a:noFill/>
          <a:ln>
            <a:noFill/>
          </a:ln>
        </p:spPr>
      </p:pic>
      <p:sp>
        <p:nvSpPr>
          <p:cNvPr id="60" name="Google Shape;60;p11"/>
          <p:cNvSpPr txBox="1"/>
          <p:nvPr/>
        </p:nvSpPr>
        <p:spPr>
          <a:xfrm>
            <a:off x="1767975" y="1722725"/>
            <a:ext cx="2395500" cy="157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Agent Name</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Lyon Real Estate</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CalBRE#01925466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cell: 916-799-0246</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Jreardon@golyon.com</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Jreardon.golyon.com</a:t>
            </a:r>
            <a:endParaRPr sz="1200">
              <a:latin typeface="Open Sans"/>
              <a:ea typeface="Open Sans"/>
              <a:cs typeface="Open Sans"/>
              <a:sym typeface="Open Sans"/>
            </a:endParaRPr>
          </a:p>
        </p:txBody>
      </p:sp>
      <p:sp>
        <p:nvSpPr>
          <p:cNvPr id="61" name="Google Shape;61;p11"/>
          <p:cNvSpPr txBox="1"/>
          <p:nvPr/>
        </p:nvSpPr>
        <p:spPr>
          <a:xfrm>
            <a:off x="457200" y="3697750"/>
            <a:ext cx="6976200" cy="1203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PLACE YOUR BIOGRAPHY HERE</a:t>
            </a:r>
            <a:endParaRPr sz="11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1000"/>
              </a:spcAft>
              <a:buNone/>
            </a:pPr>
            <a:r>
              <a:t/>
            </a:r>
            <a:endParaRPr sz="1200">
              <a:latin typeface="Open Sans"/>
              <a:ea typeface="Open Sans"/>
              <a:cs typeface="Open Sans"/>
              <a:sym typeface="Open Sans"/>
            </a:endParaRPr>
          </a:p>
        </p:txBody>
      </p:sp>
      <p:cxnSp>
        <p:nvCxnSpPr>
          <p:cNvPr id="62" name="Google Shape;62;p11"/>
          <p:cNvCxnSpPr/>
          <p:nvPr/>
        </p:nvCxnSpPr>
        <p:spPr>
          <a:xfrm>
            <a:off x="452850" y="3697750"/>
            <a:ext cx="6866700" cy="0"/>
          </a:xfrm>
          <a:prstGeom prst="straightConnector1">
            <a:avLst/>
          </a:prstGeom>
          <a:noFill/>
          <a:ln cap="flat" cmpd="sng" w="9525">
            <a:solidFill>
              <a:srgbClr val="000000"/>
            </a:solidFill>
            <a:prstDash val="solid"/>
            <a:round/>
            <a:headEnd len="med" w="med" type="none"/>
            <a:tailEnd len="med" w="med" type="none"/>
          </a:ln>
        </p:spPr>
      </p:cxnSp>
      <p:pic>
        <p:nvPicPr>
          <p:cNvPr id="63" name="Google Shape;63;p11"/>
          <p:cNvPicPr preferRelativeResize="0"/>
          <p:nvPr/>
        </p:nvPicPr>
        <p:blipFill>
          <a:blip r:embed="rId6">
            <a:alphaModFix/>
          </a:blip>
          <a:stretch>
            <a:fillRect/>
          </a:stretch>
        </p:blipFill>
        <p:spPr>
          <a:xfrm>
            <a:off x="499275" y="3818923"/>
            <a:ext cx="6773048" cy="5372013"/>
          </a:xfrm>
          <a:prstGeom prst="rect">
            <a:avLst/>
          </a:prstGeom>
          <a:noFill/>
          <a:ln>
            <a:noFill/>
          </a:ln>
        </p:spPr>
      </p:pic>
      <p:pic>
        <p:nvPicPr>
          <p:cNvPr id="64" name="Google Shape;64;p11"/>
          <p:cNvPicPr preferRelativeResize="0"/>
          <p:nvPr/>
        </p:nvPicPr>
        <p:blipFill>
          <a:blip r:embed="rId7">
            <a:alphaModFix/>
          </a:blip>
          <a:stretch>
            <a:fillRect/>
          </a:stretch>
        </p:blipFill>
        <p:spPr>
          <a:xfrm>
            <a:off x="4331250" y="1574100"/>
            <a:ext cx="1971250" cy="1971250"/>
          </a:xfrm>
          <a:prstGeom prst="rect">
            <a:avLst/>
          </a:prstGeom>
          <a:noFill/>
          <a:ln>
            <a:noFill/>
          </a:ln>
        </p:spPr>
      </p:pic>
      <p:pic>
        <p:nvPicPr>
          <p:cNvPr id="65" name="Google Shape;65;p11"/>
          <p:cNvPicPr preferRelativeResize="0"/>
          <p:nvPr/>
        </p:nvPicPr>
        <p:blipFill>
          <a:blip r:embed="rId8">
            <a:alphaModFix/>
          </a:blip>
          <a:stretch>
            <a:fillRect/>
          </a:stretch>
        </p:blipFill>
        <p:spPr>
          <a:xfrm>
            <a:off x="522825" y="1374125"/>
            <a:ext cx="6773051" cy="224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2"/>
          <p:cNvSpPr txBox="1"/>
          <p:nvPr/>
        </p:nvSpPr>
        <p:spPr>
          <a:xfrm>
            <a:off x="457200" y="1569150"/>
            <a:ext cx="3410100" cy="79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EXTERIOR:</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Remove peeling and chipped paint; replace with a fresh coat.</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Fix loose trim and fencing.</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Clear gutters and downspouts.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there is good exterior lighting and all walkway lights and front-door lanterns work.</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and repair the roof as needed.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Clear garage of clutter and tidy shelves.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Inspect chimney for cracks and damage.</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YARD:</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Mow and trim grass; re-seed and fertilize where necessary.</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Prune all overgrown trees and shrubs.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Weed flower beds. Remove or replace dead or diseased plants, shrubs and trees.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grease and oil stains from driveway.</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DECKS/PATIOS:</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Paint or stain worn areas on wood decks.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Remove grass growing in concrete cracks; sweep oﬀ debris from shrubs and trees.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all deck rails and make sure they’re secure; replace missing slats or posts.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outdoor furniture.</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1100"/>
              <a:buFont typeface="Arial"/>
              <a:buNone/>
            </a:pPr>
            <a:r>
              <a:rPr b="1" lang="en" sz="1000">
                <a:solidFill>
                  <a:srgbClr val="CC0000"/>
                </a:solidFill>
                <a:latin typeface="Open Sans"/>
                <a:ea typeface="Open Sans"/>
                <a:cs typeface="Open Sans"/>
                <a:sym typeface="Open Sans"/>
              </a:rPr>
              <a:t>FRONT DOOR:</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Polish or replace the door hardware so it shines.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Add a fresh coat of paint to get rid of nicks.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the doorbell operates properly and there are no squeaks when the door opens and closes.</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b="1" sz="1000">
              <a:solidFill>
                <a:schemeClr val="dk1"/>
              </a:solidFill>
              <a:latin typeface="Open Sans"/>
              <a:ea typeface="Open Sans"/>
              <a:cs typeface="Open Sans"/>
              <a:sym typeface="Open Sans"/>
            </a:endParaRPr>
          </a:p>
        </p:txBody>
      </p:sp>
      <p:pic>
        <p:nvPicPr>
          <p:cNvPr id="71" name="Google Shape;71;p12"/>
          <p:cNvPicPr preferRelativeResize="0"/>
          <p:nvPr/>
        </p:nvPicPr>
        <p:blipFill rotWithShape="1">
          <a:blip r:embed="rId3">
            <a:alphaModFix/>
          </a:blip>
          <a:srcRect b="8698" l="0" r="0" t="8698"/>
          <a:stretch/>
        </p:blipFill>
        <p:spPr>
          <a:xfrm>
            <a:off x="5892276" y="403450"/>
            <a:ext cx="1499126" cy="891873"/>
          </a:xfrm>
          <a:prstGeom prst="rect">
            <a:avLst/>
          </a:prstGeom>
          <a:noFill/>
          <a:ln>
            <a:noFill/>
          </a:ln>
        </p:spPr>
      </p:pic>
      <p:sp>
        <p:nvSpPr>
          <p:cNvPr id="72" name="Google Shape;72;p12"/>
          <p:cNvSpPr txBox="1"/>
          <p:nvPr/>
        </p:nvSpPr>
        <p:spPr>
          <a:xfrm>
            <a:off x="448375" y="685800"/>
            <a:ext cx="5981100" cy="73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latin typeface="Montserrat Light"/>
                <a:ea typeface="Montserrat Light"/>
                <a:cs typeface="Montserrat Light"/>
                <a:sym typeface="Montserrat Light"/>
              </a:rPr>
              <a:t>Preparing Your Home for Sale</a:t>
            </a:r>
            <a:endParaRPr sz="2600">
              <a:latin typeface="Montserrat Light"/>
              <a:ea typeface="Montserrat Light"/>
              <a:cs typeface="Montserrat Light"/>
              <a:sym typeface="Montserrat Light"/>
            </a:endParaRPr>
          </a:p>
        </p:txBody>
      </p:sp>
      <p:cxnSp>
        <p:nvCxnSpPr>
          <p:cNvPr id="73" name="Google Shape;73;p12"/>
          <p:cNvCxnSpPr/>
          <p:nvPr/>
        </p:nvCxnSpPr>
        <p:spPr>
          <a:xfrm>
            <a:off x="452450" y="1421700"/>
            <a:ext cx="6866700" cy="0"/>
          </a:xfrm>
          <a:prstGeom prst="straightConnector1">
            <a:avLst/>
          </a:prstGeom>
          <a:noFill/>
          <a:ln cap="flat" cmpd="sng" w="9525">
            <a:solidFill>
              <a:srgbClr val="000000"/>
            </a:solidFill>
            <a:prstDash val="solid"/>
            <a:round/>
            <a:headEnd len="med" w="med" type="none"/>
            <a:tailEnd len="med" w="med" type="none"/>
          </a:ln>
        </p:spPr>
      </p:cxnSp>
      <p:cxnSp>
        <p:nvCxnSpPr>
          <p:cNvPr id="74" name="Google Shape;74;p12"/>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75" name="Google Shape;75;p12"/>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pic>
        <p:nvPicPr>
          <p:cNvPr id="76" name="Google Shape;76;p12"/>
          <p:cNvPicPr preferRelativeResize="0"/>
          <p:nvPr/>
        </p:nvPicPr>
        <p:blipFill rotWithShape="1">
          <a:blip r:embed="rId4">
            <a:alphaModFix/>
          </a:blip>
          <a:srcRect b="19980" l="0" r="0" t="0"/>
          <a:stretch/>
        </p:blipFill>
        <p:spPr>
          <a:xfrm>
            <a:off x="452450" y="9381549"/>
            <a:ext cx="207401" cy="172075"/>
          </a:xfrm>
          <a:prstGeom prst="rect">
            <a:avLst/>
          </a:prstGeom>
          <a:noFill/>
          <a:ln>
            <a:noFill/>
          </a:ln>
        </p:spPr>
      </p:pic>
      <p:sp>
        <p:nvSpPr>
          <p:cNvPr id="77" name="Google Shape;77;p12"/>
          <p:cNvSpPr txBox="1"/>
          <p:nvPr/>
        </p:nvSpPr>
        <p:spPr>
          <a:xfrm>
            <a:off x="3909050" y="1569150"/>
            <a:ext cx="3410100" cy="79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WINDOWS:</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all windows inside and out.</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If needed, add a fresh coat of paint to the window trims and sills.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all windows open and close easily.</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Replace cracked window panes and those with broken seals.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window screens are clean and secure; replace any screens with holes or tears.</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ENTRY:</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entryway ﬂoors and area rugs.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Downsize clutter in the entry and entry closet to give the appearance of spaciousness.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Double-check entry lighting to make sure it works.</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THROUGHOUT:</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all floors, carpets, walls and trim.</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Replace burned-out light bulbs.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Empty trash.</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Remove family photos, valuables, and prescription drugs.</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000">
                <a:solidFill>
                  <a:srgbClr val="CC0000"/>
                </a:solidFill>
                <a:latin typeface="Open Sans"/>
                <a:ea typeface="Open Sans"/>
                <a:cs typeface="Open Sans"/>
                <a:sym typeface="Open Sans"/>
              </a:rPr>
              <a:t>KITCHEN:</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countertops, grout, and sinks are clean and stain-free. Replace grout as needed.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Fix dripping faucets.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Organize pantry and cupboards so they appear clean, neat and spacious.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the refrigerator and freezer are defrosted and free of odors.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the oven and cook-top thoroughly.</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Set the table.</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b="1" sz="10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3"/>
          <p:cNvSpPr txBox="1"/>
          <p:nvPr/>
        </p:nvSpPr>
        <p:spPr>
          <a:xfrm>
            <a:off x="457200" y="588075"/>
            <a:ext cx="3410100" cy="79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LIVING/FAMILY/DINING ROOMS:</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Give rooms a fresh coat of paint as needed.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Repair cracks and holes in ceiling and walls.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all wallpaper is secure.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Repaint any woodwork that is worn or chipped.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or replace draperies and blinds; open them to maximize light.</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draperies and blinds open and close.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Steam-clean carpets. Clean rugs and wood ﬂooring, and remove any stains or odors.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Position the furniture to showcase the size and space of the room.</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Remove and replace any attached items, such as chandeliers and draperies, that you wish to move with you.</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Put away toys and hobby supplies; remove extra magazines and books from tables.</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BATHROOMS:</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sinks, tubs, showers and countertops are clean and free of stains.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Repair any leaky faucets.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Remove grout and soap stains from tile.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Replace any missing or cracked tiles or grout.</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all joints are caulked.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all ﬁxtures, including heat lamps and exhaust fans, are operating.</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Install a new shower curtain and buy matching towels.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Store all supplies, such as toilet paper, shampoo bottles and cleansers, out of sight.</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b="1" sz="1000">
              <a:solidFill>
                <a:schemeClr val="dk1"/>
              </a:solidFill>
              <a:latin typeface="Open Sans"/>
              <a:ea typeface="Open Sans"/>
              <a:cs typeface="Open Sans"/>
              <a:sym typeface="Open Sans"/>
            </a:endParaRPr>
          </a:p>
        </p:txBody>
      </p:sp>
      <p:cxnSp>
        <p:nvCxnSpPr>
          <p:cNvPr id="83" name="Google Shape;83;p13"/>
          <p:cNvCxnSpPr/>
          <p:nvPr/>
        </p:nvCxnSpPr>
        <p:spPr>
          <a:xfrm>
            <a:off x="452450" y="440625"/>
            <a:ext cx="6866700" cy="0"/>
          </a:xfrm>
          <a:prstGeom prst="straightConnector1">
            <a:avLst/>
          </a:prstGeom>
          <a:noFill/>
          <a:ln cap="flat" cmpd="sng" w="9525">
            <a:solidFill>
              <a:srgbClr val="000000"/>
            </a:solidFill>
            <a:prstDash val="solid"/>
            <a:round/>
            <a:headEnd len="med" w="med" type="none"/>
            <a:tailEnd len="med" w="med" type="none"/>
          </a:ln>
        </p:spPr>
      </p:cxnSp>
      <p:cxnSp>
        <p:nvCxnSpPr>
          <p:cNvPr id="84" name="Google Shape;84;p13"/>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85" name="Google Shape;85;p13"/>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pic>
        <p:nvPicPr>
          <p:cNvPr id="86" name="Google Shape;86;p13"/>
          <p:cNvPicPr preferRelativeResize="0"/>
          <p:nvPr/>
        </p:nvPicPr>
        <p:blipFill rotWithShape="1">
          <a:blip r:embed="rId3">
            <a:alphaModFix/>
          </a:blip>
          <a:srcRect b="19980" l="0" r="0" t="0"/>
          <a:stretch/>
        </p:blipFill>
        <p:spPr>
          <a:xfrm>
            <a:off x="452450" y="9381549"/>
            <a:ext cx="207401" cy="172075"/>
          </a:xfrm>
          <a:prstGeom prst="rect">
            <a:avLst/>
          </a:prstGeom>
          <a:noFill/>
          <a:ln>
            <a:noFill/>
          </a:ln>
        </p:spPr>
      </p:pic>
      <p:sp>
        <p:nvSpPr>
          <p:cNvPr id="87" name="Google Shape;87;p13"/>
          <p:cNvSpPr txBox="1"/>
          <p:nvPr/>
        </p:nvSpPr>
        <p:spPr>
          <a:xfrm>
            <a:off x="3909050" y="588075"/>
            <a:ext cx="3410100" cy="79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BEDROOMS</a:t>
            </a:r>
            <a:r>
              <a:rPr b="1" lang="en" sz="1000">
                <a:solidFill>
                  <a:srgbClr val="CC0000"/>
                </a:solidFill>
                <a:latin typeface="Open Sans"/>
                <a:ea typeface="Open Sans"/>
                <a:cs typeface="Open Sans"/>
                <a:sym typeface="Open Sans"/>
              </a:rPr>
              <a:t>:</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Repair cracks in ceiling and walls.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Apply a fresh coat of paint if necessary.</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wallpaper is secure.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draperies and blinds; open them to maximize light.</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Put away toys, clothes, and clutter.</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Neatly make up the beds.</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BASEMENT:</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Check for water penetration or dampness; call for professional repairs if necessary.</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Get rid of musty odors.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Clean furnace, hot water heater, and drains.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light ﬁxtures work.</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Arrange storage area in a neat and organized manner.</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sure stairway handrail is secure.</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TIDY EXTRAS:</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Use air fresheners or bake treats to make the house smell good.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Plant ﬂowers to brighten a walkway and enrich the entry.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Remove any indoor houseplants that are brown or losing their leaves.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Remove all “ﬁxer” cars, campers and boats from the property.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Discard the clutter of magazines on the coﬀee and end tables.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Tidy and declutter all closets.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Hide or get rid of worn-out throw pillows.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Store pet supplies.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At night, turn on the porch light and outdoor lighting. Buyers often drive by homes they are considering at various times of day.</a:t>
            </a:r>
            <a:endParaRPr sz="10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rPr lang="en" sz="1000">
                <a:solidFill>
                  <a:schemeClr val="dk1"/>
                </a:solidFill>
                <a:latin typeface="Open Sans"/>
                <a:ea typeface="Open Sans"/>
                <a:cs typeface="Open Sans"/>
                <a:sym typeface="Open Sans"/>
              </a:rPr>
              <a:t> </a:t>
            </a:r>
            <a:endParaRPr b="1" sz="10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b="8698" l="0" r="0" t="8698"/>
          <a:stretch/>
        </p:blipFill>
        <p:spPr>
          <a:xfrm>
            <a:off x="5892276" y="403450"/>
            <a:ext cx="1499126" cy="891873"/>
          </a:xfrm>
          <a:prstGeom prst="rect">
            <a:avLst/>
          </a:prstGeom>
          <a:noFill/>
          <a:ln>
            <a:noFill/>
          </a:ln>
        </p:spPr>
      </p:pic>
      <p:sp>
        <p:nvSpPr>
          <p:cNvPr id="93" name="Google Shape;93;p14"/>
          <p:cNvSpPr txBox="1"/>
          <p:nvPr/>
        </p:nvSpPr>
        <p:spPr>
          <a:xfrm>
            <a:off x="448375" y="685800"/>
            <a:ext cx="5981100" cy="73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latin typeface="Montserrat Light"/>
                <a:ea typeface="Montserrat Light"/>
                <a:cs typeface="Montserrat Light"/>
                <a:sym typeface="Montserrat Light"/>
              </a:rPr>
              <a:t>Lyon Home Improvement Concierge</a:t>
            </a:r>
            <a:endParaRPr sz="2000">
              <a:latin typeface="Montserrat Light"/>
              <a:ea typeface="Montserrat Light"/>
              <a:cs typeface="Montserrat Light"/>
              <a:sym typeface="Montserrat Light"/>
            </a:endParaRPr>
          </a:p>
        </p:txBody>
      </p:sp>
      <p:sp>
        <p:nvSpPr>
          <p:cNvPr id="94" name="Google Shape;94;p14"/>
          <p:cNvSpPr txBox="1"/>
          <p:nvPr/>
        </p:nvSpPr>
        <p:spPr>
          <a:xfrm>
            <a:off x="448375" y="3876775"/>
            <a:ext cx="6866700" cy="470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CC0000"/>
                </a:solidFill>
                <a:latin typeface="Open Sans"/>
                <a:ea typeface="Open Sans"/>
                <a:cs typeface="Open Sans"/>
                <a:sym typeface="Open Sans"/>
              </a:rPr>
              <a:t>Renovate now, pay when you sell with no upfront costs.</a:t>
            </a:r>
            <a:endParaRPr b="1" sz="1200">
              <a:solidFill>
                <a:srgbClr val="CC0000"/>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The Lyon Home Improvement Concierge helps you make significantly more money</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on the sale of your home when you complete improvements and pay at the close of</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the transaction. Whether it’s a coat of fresh paint, new flooring, or a kitchen</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renovation, all costs of the project are deferred until the sale of your home.</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rgbClr val="CC0000"/>
                </a:solidFill>
                <a:latin typeface="Open Sans"/>
                <a:ea typeface="Open Sans"/>
                <a:cs typeface="Open Sans"/>
                <a:sym typeface="Open Sans"/>
              </a:rPr>
              <a:t>Features of the program:</a:t>
            </a:r>
            <a:endParaRPr b="1" sz="1200">
              <a:solidFill>
                <a:srgbClr val="CC0000"/>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Your Project Manager will oversee the entire renovation, so you won’t need to make design choices or lift a finger.</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100% of all project costs are deferred until the home sells with no upfront deposits, loans, progress payments, fees, interest charges, or credit checks.</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Easy-to-use app gives agents and homeowners full visibility into their project 24/7, including photos, timelines, and messages.</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We handle all the details from proposal to punch list, quickly transforming homes into the move-in condition buyers want and maximizing your value.</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Agents/homeowners can select from a wide variety of designer-curated style &amp; ﬁnish options</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No minimums or maximums</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Project budget can equal up to 80% of sellers’ net equity*</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I will be by your side throughout the entire process.</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800">
                <a:latin typeface="Open Sans"/>
                <a:ea typeface="Open Sans"/>
                <a:cs typeface="Open Sans"/>
                <a:sym typeface="Open Sans"/>
              </a:rPr>
              <a:t>* Net equity - list price after renovations, less money owed</a:t>
            </a:r>
            <a:endParaRPr sz="800">
              <a:latin typeface="Open Sans"/>
              <a:ea typeface="Open Sans"/>
              <a:cs typeface="Open Sans"/>
              <a:sym typeface="Open Sans"/>
            </a:endParaRPr>
          </a:p>
        </p:txBody>
      </p:sp>
      <p:cxnSp>
        <p:nvCxnSpPr>
          <p:cNvPr id="95" name="Google Shape;95;p14"/>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96" name="Google Shape;96;p14"/>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pic>
        <p:nvPicPr>
          <p:cNvPr id="97" name="Google Shape;97;p14"/>
          <p:cNvPicPr preferRelativeResize="0"/>
          <p:nvPr/>
        </p:nvPicPr>
        <p:blipFill rotWithShape="1">
          <a:blip r:embed="rId4">
            <a:alphaModFix/>
          </a:blip>
          <a:srcRect b="19980" l="0" r="0" t="0"/>
          <a:stretch/>
        </p:blipFill>
        <p:spPr>
          <a:xfrm>
            <a:off x="452450" y="9381549"/>
            <a:ext cx="207401" cy="172075"/>
          </a:xfrm>
          <a:prstGeom prst="rect">
            <a:avLst/>
          </a:prstGeom>
          <a:noFill/>
          <a:ln>
            <a:noFill/>
          </a:ln>
        </p:spPr>
      </p:pic>
      <p:pic>
        <p:nvPicPr>
          <p:cNvPr id="98" name="Google Shape;98;p14"/>
          <p:cNvPicPr preferRelativeResize="0"/>
          <p:nvPr/>
        </p:nvPicPr>
        <p:blipFill rotWithShape="1">
          <a:blip r:embed="rId5">
            <a:alphaModFix/>
          </a:blip>
          <a:srcRect b="26042" l="0" r="0" t="26042"/>
          <a:stretch/>
        </p:blipFill>
        <p:spPr>
          <a:xfrm>
            <a:off x="457200" y="1421700"/>
            <a:ext cx="6857876" cy="2190173"/>
          </a:xfrm>
          <a:prstGeom prst="rect">
            <a:avLst/>
          </a:prstGeom>
          <a:noFill/>
          <a:ln>
            <a:noFill/>
          </a:ln>
        </p:spPr>
      </p:pic>
      <p:pic>
        <p:nvPicPr>
          <p:cNvPr id="99" name="Google Shape;99;p14"/>
          <p:cNvPicPr preferRelativeResize="0"/>
          <p:nvPr/>
        </p:nvPicPr>
        <p:blipFill>
          <a:blip r:embed="rId6">
            <a:alphaModFix/>
          </a:blip>
          <a:stretch>
            <a:fillRect/>
          </a:stretch>
        </p:blipFill>
        <p:spPr>
          <a:xfrm>
            <a:off x="5601325" y="8096001"/>
            <a:ext cx="1322150" cy="1285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5"/>
          <p:cNvPicPr preferRelativeResize="0"/>
          <p:nvPr/>
        </p:nvPicPr>
        <p:blipFill rotWithShape="1">
          <a:blip r:embed="rId3">
            <a:alphaModFix/>
          </a:blip>
          <a:srcRect b="8698" l="0" r="0" t="8698"/>
          <a:stretch/>
        </p:blipFill>
        <p:spPr>
          <a:xfrm>
            <a:off x="5892276" y="403450"/>
            <a:ext cx="1499126" cy="891873"/>
          </a:xfrm>
          <a:prstGeom prst="rect">
            <a:avLst/>
          </a:prstGeom>
          <a:noFill/>
          <a:ln>
            <a:noFill/>
          </a:ln>
        </p:spPr>
      </p:pic>
      <p:sp>
        <p:nvSpPr>
          <p:cNvPr id="105" name="Google Shape;105;p15"/>
          <p:cNvSpPr txBox="1"/>
          <p:nvPr/>
        </p:nvSpPr>
        <p:spPr>
          <a:xfrm>
            <a:off x="448375" y="685800"/>
            <a:ext cx="5981100" cy="73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latin typeface="Montserrat Light"/>
                <a:ea typeface="Montserrat Light"/>
                <a:cs typeface="Montserrat Light"/>
                <a:sym typeface="Montserrat Light"/>
              </a:rPr>
              <a:t>The Selling Process</a:t>
            </a:r>
            <a:endParaRPr sz="2600">
              <a:latin typeface="Montserrat Light"/>
              <a:ea typeface="Montserrat Light"/>
              <a:cs typeface="Montserrat Light"/>
              <a:sym typeface="Montserrat Light"/>
            </a:endParaRPr>
          </a:p>
        </p:txBody>
      </p:sp>
      <p:cxnSp>
        <p:nvCxnSpPr>
          <p:cNvPr id="106" name="Google Shape;106;p15"/>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107" name="Google Shape;107;p15"/>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cxnSp>
        <p:nvCxnSpPr>
          <p:cNvPr id="108" name="Google Shape;108;p15"/>
          <p:cNvCxnSpPr/>
          <p:nvPr/>
        </p:nvCxnSpPr>
        <p:spPr>
          <a:xfrm>
            <a:off x="452450" y="1421700"/>
            <a:ext cx="6866700" cy="0"/>
          </a:xfrm>
          <a:prstGeom prst="straightConnector1">
            <a:avLst/>
          </a:prstGeom>
          <a:noFill/>
          <a:ln cap="flat" cmpd="sng" w="9525">
            <a:solidFill>
              <a:srgbClr val="000000"/>
            </a:solidFill>
            <a:prstDash val="solid"/>
            <a:round/>
            <a:headEnd len="med" w="med" type="none"/>
            <a:tailEnd len="med" w="med" type="none"/>
          </a:ln>
        </p:spPr>
      </p:cxnSp>
      <p:pic>
        <p:nvPicPr>
          <p:cNvPr id="109" name="Google Shape;109;p15"/>
          <p:cNvPicPr preferRelativeResize="0"/>
          <p:nvPr/>
        </p:nvPicPr>
        <p:blipFill rotWithShape="1">
          <a:blip r:embed="rId4">
            <a:alphaModFix/>
          </a:blip>
          <a:srcRect b="19980" l="0" r="0" t="0"/>
          <a:stretch/>
        </p:blipFill>
        <p:spPr>
          <a:xfrm>
            <a:off x="452450" y="9381549"/>
            <a:ext cx="207401" cy="172075"/>
          </a:xfrm>
          <a:prstGeom prst="rect">
            <a:avLst/>
          </a:prstGeom>
          <a:noFill/>
          <a:ln>
            <a:noFill/>
          </a:ln>
        </p:spPr>
      </p:pic>
      <p:pic>
        <p:nvPicPr>
          <p:cNvPr id="110" name="Google Shape;110;p15"/>
          <p:cNvPicPr preferRelativeResize="0"/>
          <p:nvPr/>
        </p:nvPicPr>
        <p:blipFill rotWithShape="1">
          <a:blip r:embed="rId5">
            <a:alphaModFix/>
          </a:blip>
          <a:srcRect b="17608" l="0" r="0" t="13282"/>
          <a:stretch/>
        </p:blipFill>
        <p:spPr>
          <a:xfrm>
            <a:off x="0" y="1553800"/>
            <a:ext cx="7772400" cy="69507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b="8698" l="0" r="0" t="8698"/>
          <a:stretch/>
        </p:blipFill>
        <p:spPr>
          <a:xfrm>
            <a:off x="5890400" y="402325"/>
            <a:ext cx="1501000" cy="892998"/>
          </a:xfrm>
          <a:prstGeom prst="rect">
            <a:avLst/>
          </a:prstGeom>
          <a:noFill/>
          <a:ln>
            <a:noFill/>
          </a:ln>
        </p:spPr>
      </p:pic>
      <p:sp>
        <p:nvSpPr>
          <p:cNvPr id="116" name="Google Shape;116;p16"/>
          <p:cNvSpPr txBox="1"/>
          <p:nvPr/>
        </p:nvSpPr>
        <p:spPr>
          <a:xfrm>
            <a:off x="448375" y="685800"/>
            <a:ext cx="5981100" cy="73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latin typeface="Montserrat Light"/>
                <a:ea typeface="Montserrat Light"/>
                <a:cs typeface="Montserrat Light"/>
                <a:sym typeface="Montserrat Light"/>
              </a:rPr>
              <a:t>Home Inspections</a:t>
            </a:r>
            <a:endParaRPr sz="2600">
              <a:latin typeface="Montserrat Light"/>
              <a:ea typeface="Montserrat Light"/>
              <a:cs typeface="Montserrat Light"/>
              <a:sym typeface="Montserrat Light"/>
            </a:endParaRPr>
          </a:p>
        </p:txBody>
      </p:sp>
      <p:sp>
        <p:nvSpPr>
          <p:cNvPr id="117" name="Google Shape;117;p16"/>
          <p:cNvSpPr txBox="1"/>
          <p:nvPr/>
        </p:nvSpPr>
        <p:spPr>
          <a:xfrm>
            <a:off x="448375" y="3744325"/>
            <a:ext cx="6771600" cy="548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50">
                <a:latin typeface="Open Sans"/>
                <a:ea typeface="Open Sans"/>
                <a:cs typeface="Open Sans"/>
                <a:sym typeface="Open Sans"/>
              </a:rPr>
              <a:t>Once a buyer has decided to make an oﬀer on your home, it will usually be contingent upon a professional inspection of the entire property—including improvements. The home inspector looks beyond the cosmetics to make sure that the home’s general systems operate properly. The inspector will also look for large repairs that are needed and report on the condition of the home. </a:t>
            </a:r>
            <a:endParaRPr sz="1150">
              <a:latin typeface="Open Sans"/>
              <a:ea typeface="Open Sans"/>
              <a:cs typeface="Open Sans"/>
              <a:sym typeface="Open Sans"/>
            </a:endParaRPr>
          </a:p>
          <a:p>
            <a:pPr indent="0" lvl="0" marL="0" rtl="0" algn="l">
              <a:lnSpc>
                <a:spcPct val="115000"/>
              </a:lnSpc>
              <a:spcBef>
                <a:spcPts val="0"/>
              </a:spcBef>
              <a:spcAft>
                <a:spcPts val="0"/>
              </a:spcAft>
              <a:buNone/>
            </a:pPr>
            <a:r>
              <a:t/>
            </a:r>
            <a:endParaRPr sz="1150">
              <a:latin typeface="Open Sans"/>
              <a:ea typeface="Open Sans"/>
              <a:cs typeface="Open Sans"/>
              <a:sym typeface="Open Sans"/>
            </a:endParaRPr>
          </a:p>
          <a:p>
            <a:pPr indent="0" lvl="0" marL="0" rtl="0" algn="l">
              <a:lnSpc>
                <a:spcPct val="115000"/>
              </a:lnSpc>
              <a:spcBef>
                <a:spcPts val="0"/>
              </a:spcBef>
              <a:spcAft>
                <a:spcPts val="0"/>
              </a:spcAft>
              <a:buNone/>
            </a:pPr>
            <a:r>
              <a:rPr lang="en" sz="1150">
                <a:latin typeface="Open Sans"/>
                <a:ea typeface="Open Sans"/>
                <a:cs typeface="Open Sans"/>
                <a:sym typeface="Open Sans"/>
              </a:rPr>
              <a:t>The standard home inspector’s report will review the conditions of the home’s heating and cooling systems; interior plumbing and electrical systems; the roof, attic and visible insulation; walls, ceilings, ﬂoors, windows and doors; foundation, basement and visible structure. The inspector will also look for cracks in cement walls, water stains that indicate leakage, and any indication of wood rot.</a:t>
            </a:r>
            <a:endParaRPr sz="1150">
              <a:latin typeface="Open Sans"/>
              <a:ea typeface="Open Sans"/>
              <a:cs typeface="Open Sans"/>
              <a:sym typeface="Open Sans"/>
            </a:endParaRPr>
          </a:p>
          <a:p>
            <a:pPr indent="0" lvl="0" marL="0" rtl="0" algn="l">
              <a:lnSpc>
                <a:spcPct val="115000"/>
              </a:lnSpc>
              <a:spcBef>
                <a:spcPts val="0"/>
              </a:spcBef>
              <a:spcAft>
                <a:spcPts val="0"/>
              </a:spcAft>
              <a:buNone/>
            </a:pPr>
            <a:r>
              <a:t/>
            </a:r>
            <a:endParaRPr sz="1150">
              <a:latin typeface="Open Sans"/>
              <a:ea typeface="Open Sans"/>
              <a:cs typeface="Open Sans"/>
              <a:sym typeface="Open Sans"/>
            </a:endParaRPr>
          </a:p>
          <a:p>
            <a:pPr indent="0" lvl="0" marL="0" rtl="0" algn="l">
              <a:lnSpc>
                <a:spcPct val="115000"/>
              </a:lnSpc>
              <a:spcBef>
                <a:spcPts val="0"/>
              </a:spcBef>
              <a:spcAft>
                <a:spcPts val="0"/>
              </a:spcAft>
              <a:buNone/>
            </a:pPr>
            <a:r>
              <a:rPr lang="en" sz="1150">
                <a:latin typeface="Open Sans"/>
                <a:ea typeface="Open Sans"/>
                <a:cs typeface="Open Sans"/>
                <a:sym typeface="Open Sans"/>
              </a:rPr>
              <a:t>A home inspection also points out the positive aspects of a home, as well as the maintenance that will be necessary to keep it in good shape.</a:t>
            </a:r>
            <a:endParaRPr sz="1150">
              <a:latin typeface="Open Sans"/>
              <a:ea typeface="Open Sans"/>
              <a:cs typeface="Open Sans"/>
              <a:sym typeface="Open Sans"/>
            </a:endParaRPr>
          </a:p>
          <a:p>
            <a:pPr indent="0" lvl="0" marL="0" rtl="0" algn="l">
              <a:lnSpc>
                <a:spcPct val="115000"/>
              </a:lnSpc>
              <a:spcBef>
                <a:spcPts val="0"/>
              </a:spcBef>
              <a:spcAft>
                <a:spcPts val="0"/>
              </a:spcAft>
              <a:buNone/>
            </a:pPr>
            <a:r>
              <a:t/>
            </a:r>
            <a:endParaRPr sz="1150">
              <a:latin typeface="Open Sans"/>
              <a:ea typeface="Open Sans"/>
              <a:cs typeface="Open Sans"/>
              <a:sym typeface="Open Sans"/>
            </a:endParaRPr>
          </a:p>
          <a:p>
            <a:pPr indent="0" lvl="0" marL="0" rtl="0" algn="l">
              <a:lnSpc>
                <a:spcPct val="115000"/>
              </a:lnSpc>
              <a:spcBef>
                <a:spcPts val="0"/>
              </a:spcBef>
              <a:spcAft>
                <a:spcPts val="0"/>
              </a:spcAft>
              <a:buNone/>
            </a:pPr>
            <a:r>
              <a:rPr lang="en" sz="1150">
                <a:latin typeface="Open Sans"/>
                <a:ea typeface="Open Sans"/>
                <a:cs typeface="Open Sans"/>
                <a:sym typeface="Open Sans"/>
              </a:rPr>
              <a:t>As the seller, you can also elect to hire an inspector to evaluate your home prior to putting it on the market. Many times an inspector can point out major or minor issues with your home that you may be unaware of and that may affect its value.</a:t>
            </a:r>
            <a:endParaRPr sz="1150">
              <a:latin typeface="Open Sans"/>
              <a:ea typeface="Open Sans"/>
              <a:cs typeface="Open Sans"/>
              <a:sym typeface="Open Sans"/>
            </a:endParaRPr>
          </a:p>
          <a:p>
            <a:pPr indent="0" lvl="0" marL="0" rtl="0" algn="l">
              <a:lnSpc>
                <a:spcPct val="115000"/>
              </a:lnSpc>
              <a:spcBef>
                <a:spcPts val="0"/>
              </a:spcBef>
              <a:spcAft>
                <a:spcPts val="0"/>
              </a:spcAft>
              <a:buNone/>
            </a:pPr>
            <a:r>
              <a:t/>
            </a:r>
            <a:endParaRPr sz="1150">
              <a:latin typeface="Open Sans"/>
              <a:ea typeface="Open Sans"/>
              <a:cs typeface="Open Sans"/>
              <a:sym typeface="Open Sans"/>
            </a:endParaRPr>
          </a:p>
          <a:p>
            <a:pPr indent="0" lvl="0" marL="0" rtl="0" algn="l">
              <a:lnSpc>
                <a:spcPct val="115000"/>
              </a:lnSpc>
              <a:spcBef>
                <a:spcPts val="0"/>
              </a:spcBef>
              <a:spcAft>
                <a:spcPts val="0"/>
              </a:spcAft>
              <a:buNone/>
            </a:pPr>
            <a:r>
              <a:rPr lang="en" sz="1150">
                <a:latin typeface="Open Sans"/>
                <a:ea typeface="Open Sans"/>
                <a:cs typeface="Open Sans"/>
                <a:sym typeface="Open Sans"/>
              </a:rPr>
              <a:t>As your Lyon agent, I’m familiar with home-inspection services and can provide you with a list of names from which to choose. Another good way to ﬁnd a home inspector is to ask a friend, or perhaps a business acquaintance, who has had a home inspection and can recommend a home inspector they were satisﬁed with.</a:t>
            </a:r>
            <a:endParaRPr sz="1150">
              <a:latin typeface="Open Sans"/>
              <a:ea typeface="Open Sans"/>
              <a:cs typeface="Open Sans"/>
              <a:sym typeface="Open Sans"/>
            </a:endParaRPr>
          </a:p>
          <a:p>
            <a:pPr indent="0" lvl="0" marL="0" rtl="0" algn="l">
              <a:lnSpc>
                <a:spcPct val="115000"/>
              </a:lnSpc>
              <a:spcBef>
                <a:spcPts val="0"/>
              </a:spcBef>
              <a:spcAft>
                <a:spcPts val="0"/>
              </a:spcAft>
              <a:buNone/>
            </a:pPr>
            <a:r>
              <a:t/>
            </a:r>
            <a:endParaRPr sz="1150">
              <a:latin typeface="Open Sans"/>
              <a:ea typeface="Open Sans"/>
              <a:cs typeface="Open Sans"/>
              <a:sym typeface="Open Sans"/>
            </a:endParaRPr>
          </a:p>
          <a:p>
            <a:pPr indent="0" lvl="0" marL="0" rtl="0" algn="l">
              <a:lnSpc>
                <a:spcPct val="115000"/>
              </a:lnSpc>
              <a:spcBef>
                <a:spcPts val="0"/>
              </a:spcBef>
              <a:spcAft>
                <a:spcPts val="0"/>
              </a:spcAft>
              <a:buNone/>
            </a:pPr>
            <a:r>
              <a:rPr lang="en" sz="1150">
                <a:latin typeface="Open Sans"/>
                <a:ea typeface="Open Sans"/>
                <a:cs typeface="Open Sans"/>
                <a:sym typeface="Open Sans"/>
              </a:rPr>
              <a:t>Remember, no home is perfect. If major problems are found, I will help you negotiate through the process.</a:t>
            </a:r>
            <a:endParaRPr sz="1150">
              <a:latin typeface="Open Sans"/>
              <a:ea typeface="Open Sans"/>
              <a:cs typeface="Open Sans"/>
              <a:sym typeface="Open Sans"/>
            </a:endParaRPr>
          </a:p>
          <a:p>
            <a:pPr indent="0" lvl="0" marL="0" rtl="0" algn="l">
              <a:lnSpc>
                <a:spcPct val="115000"/>
              </a:lnSpc>
              <a:spcBef>
                <a:spcPts val="0"/>
              </a:spcBef>
              <a:spcAft>
                <a:spcPts val="0"/>
              </a:spcAft>
              <a:buNone/>
            </a:pPr>
            <a:r>
              <a:t/>
            </a:r>
            <a:endParaRPr sz="1150">
              <a:latin typeface="Open Sans"/>
              <a:ea typeface="Open Sans"/>
              <a:cs typeface="Open Sans"/>
              <a:sym typeface="Open Sans"/>
            </a:endParaRPr>
          </a:p>
          <a:p>
            <a:pPr indent="0" lvl="0" marL="0" rtl="0" algn="l">
              <a:lnSpc>
                <a:spcPct val="115000"/>
              </a:lnSpc>
              <a:spcBef>
                <a:spcPts val="0"/>
              </a:spcBef>
              <a:spcAft>
                <a:spcPts val="0"/>
              </a:spcAft>
              <a:buNone/>
            </a:pPr>
            <a:r>
              <a:t/>
            </a:r>
            <a:endParaRPr sz="1150">
              <a:latin typeface="Open Sans"/>
              <a:ea typeface="Open Sans"/>
              <a:cs typeface="Open Sans"/>
              <a:sym typeface="Open Sans"/>
            </a:endParaRPr>
          </a:p>
        </p:txBody>
      </p:sp>
      <p:cxnSp>
        <p:nvCxnSpPr>
          <p:cNvPr id="118" name="Google Shape;118;p16"/>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119" name="Google Shape;119;p16"/>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pic>
        <p:nvPicPr>
          <p:cNvPr id="120" name="Google Shape;120;p16"/>
          <p:cNvPicPr preferRelativeResize="0"/>
          <p:nvPr/>
        </p:nvPicPr>
        <p:blipFill rotWithShape="1">
          <a:blip r:embed="rId4">
            <a:alphaModFix/>
          </a:blip>
          <a:srcRect b="19980" l="0" r="0" t="0"/>
          <a:stretch/>
        </p:blipFill>
        <p:spPr>
          <a:xfrm>
            <a:off x="452450" y="9381549"/>
            <a:ext cx="207401" cy="172075"/>
          </a:xfrm>
          <a:prstGeom prst="rect">
            <a:avLst/>
          </a:prstGeom>
          <a:noFill/>
          <a:ln>
            <a:noFill/>
          </a:ln>
        </p:spPr>
      </p:pic>
      <p:pic>
        <p:nvPicPr>
          <p:cNvPr id="121" name="Google Shape;121;p16"/>
          <p:cNvPicPr preferRelativeResize="0"/>
          <p:nvPr/>
        </p:nvPicPr>
        <p:blipFill rotWithShape="1">
          <a:blip r:embed="rId5">
            <a:alphaModFix/>
          </a:blip>
          <a:srcRect b="41034" l="0" r="0" t="11049"/>
          <a:stretch/>
        </p:blipFill>
        <p:spPr>
          <a:xfrm>
            <a:off x="457200" y="1421700"/>
            <a:ext cx="6857876" cy="21901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nvSpPr>
        <p:spPr>
          <a:xfrm>
            <a:off x="448375" y="2198250"/>
            <a:ext cx="2352000" cy="79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SIX TO EIGHT WEEKS BEFORE:</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Use up things that may be diﬃcult to move, such as frozen food.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Get estimates from professional movers or from truck rental companies if you are moving yourself.</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Once you’ve selected a mover, discuss insurance, packing, loading and delivery, and the claims procedure.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Sort through your possessions. Decide what you want to keep, what you want to sell and what you wish to donate to charity.</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Record serial numbers on electronic equipment, take photos (or video) of all your belongings and create an inventory list.</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Change your utilities, including phone, power and water, from your old address to your new address.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Obtain a change of address packet from the post oﬃce and send to creditors, magazine subscription offices and catalog vendors.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Discuss tax-deductible moving expenses with your accountant and begin keeping accurate records.</a:t>
            </a:r>
            <a:endParaRPr b="1" sz="1000">
              <a:solidFill>
                <a:schemeClr val="dk1"/>
              </a:solidFill>
              <a:latin typeface="Open Sans"/>
              <a:ea typeface="Open Sans"/>
              <a:cs typeface="Open Sans"/>
              <a:sym typeface="Open Sans"/>
            </a:endParaRPr>
          </a:p>
        </p:txBody>
      </p:sp>
      <p:pic>
        <p:nvPicPr>
          <p:cNvPr id="127" name="Google Shape;127;p17"/>
          <p:cNvPicPr preferRelativeResize="0"/>
          <p:nvPr/>
        </p:nvPicPr>
        <p:blipFill rotWithShape="1">
          <a:blip r:embed="rId3">
            <a:alphaModFix/>
          </a:blip>
          <a:srcRect b="8698" l="0" r="0" t="8698"/>
          <a:stretch/>
        </p:blipFill>
        <p:spPr>
          <a:xfrm>
            <a:off x="5892276" y="403450"/>
            <a:ext cx="1499126" cy="891873"/>
          </a:xfrm>
          <a:prstGeom prst="rect">
            <a:avLst/>
          </a:prstGeom>
          <a:noFill/>
          <a:ln>
            <a:noFill/>
          </a:ln>
        </p:spPr>
      </p:pic>
      <p:sp>
        <p:nvSpPr>
          <p:cNvPr id="128" name="Google Shape;128;p17"/>
          <p:cNvSpPr txBox="1"/>
          <p:nvPr/>
        </p:nvSpPr>
        <p:spPr>
          <a:xfrm>
            <a:off x="448375" y="685800"/>
            <a:ext cx="5981100" cy="73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latin typeface="Montserrat Light"/>
                <a:ea typeface="Montserrat Light"/>
                <a:cs typeface="Montserrat Light"/>
                <a:sym typeface="Montserrat Light"/>
              </a:rPr>
              <a:t>Moving Tips</a:t>
            </a:r>
            <a:endParaRPr sz="2600">
              <a:latin typeface="Montserrat Light"/>
              <a:ea typeface="Montserrat Light"/>
              <a:cs typeface="Montserrat Light"/>
              <a:sym typeface="Montserrat Light"/>
            </a:endParaRPr>
          </a:p>
        </p:txBody>
      </p:sp>
      <p:cxnSp>
        <p:nvCxnSpPr>
          <p:cNvPr id="129" name="Google Shape;129;p17"/>
          <p:cNvCxnSpPr/>
          <p:nvPr/>
        </p:nvCxnSpPr>
        <p:spPr>
          <a:xfrm>
            <a:off x="452450" y="1421700"/>
            <a:ext cx="6866700" cy="0"/>
          </a:xfrm>
          <a:prstGeom prst="straightConnector1">
            <a:avLst/>
          </a:prstGeom>
          <a:noFill/>
          <a:ln cap="flat" cmpd="sng" w="9525">
            <a:solidFill>
              <a:srgbClr val="000000"/>
            </a:solidFill>
            <a:prstDash val="solid"/>
            <a:round/>
            <a:headEnd len="med" w="med" type="none"/>
            <a:tailEnd len="med" w="med" type="none"/>
          </a:ln>
        </p:spPr>
      </p:cxnSp>
      <p:cxnSp>
        <p:nvCxnSpPr>
          <p:cNvPr id="130" name="Google Shape;130;p17"/>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131" name="Google Shape;131;p17"/>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pic>
        <p:nvPicPr>
          <p:cNvPr id="132" name="Google Shape;132;p17"/>
          <p:cNvPicPr preferRelativeResize="0"/>
          <p:nvPr/>
        </p:nvPicPr>
        <p:blipFill rotWithShape="1">
          <a:blip r:embed="rId4">
            <a:alphaModFix/>
          </a:blip>
          <a:srcRect b="19980" l="0" r="0" t="0"/>
          <a:stretch/>
        </p:blipFill>
        <p:spPr>
          <a:xfrm>
            <a:off x="452450" y="9381549"/>
            <a:ext cx="207401" cy="172075"/>
          </a:xfrm>
          <a:prstGeom prst="rect">
            <a:avLst/>
          </a:prstGeom>
          <a:noFill/>
          <a:ln>
            <a:noFill/>
          </a:ln>
        </p:spPr>
      </p:pic>
      <p:sp>
        <p:nvSpPr>
          <p:cNvPr id="133" name="Google Shape;133;p17"/>
          <p:cNvSpPr txBox="1"/>
          <p:nvPr/>
        </p:nvSpPr>
        <p:spPr>
          <a:xfrm>
            <a:off x="448375" y="1533525"/>
            <a:ext cx="68667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The process of moving is long and complex. Being organized, knowing what needs to be done, and tackling tasks efficiently can make your move significantly less stressful. Here’s a checklist to keep you on task and help make your move successful. </a:t>
            </a:r>
            <a:endParaRPr sz="1100">
              <a:latin typeface="Open Sans"/>
              <a:ea typeface="Open Sans"/>
              <a:cs typeface="Open Sans"/>
              <a:sym typeface="Open Sans"/>
            </a:endParaRPr>
          </a:p>
        </p:txBody>
      </p:sp>
      <p:sp>
        <p:nvSpPr>
          <p:cNvPr id="134" name="Google Shape;134;p17"/>
          <p:cNvSpPr txBox="1"/>
          <p:nvPr/>
        </p:nvSpPr>
        <p:spPr>
          <a:xfrm>
            <a:off x="2705725" y="2198250"/>
            <a:ext cx="2352000" cy="79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TWO TO FOUR WEEKS BEFORE:</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If you’re moving to a new community, contact the Chamber of Commerce and school district and request information about services.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reservations with airlines, hotels and car rental agencies, if needed.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If you are moving yourself, use your inventory list to determine how many boxes you will need.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Begin packing nonessential items.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Arrange for storage, if needed.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If you have items you don’t want to pack and move, hold a yard sale.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Get car license, registration and insurance in order.</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Transfer your bank accounts to new branch locations. Cancel any direct deposit or automatic payments from your accounts if changing banks.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special arrangements to move pets, and consult your veterinarian about ways to make travel comfortable for them.</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Have your car checked and serviced for the trip.</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Collect items from safe-deposit box if changing banks.</a:t>
            </a:r>
            <a:endParaRPr sz="1000">
              <a:solidFill>
                <a:schemeClr val="dk1"/>
              </a:solidFill>
              <a:latin typeface="Open Sans"/>
              <a:ea typeface="Open Sans"/>
              <a:cs typeface="Open Sans"/>
              <a:sym typeface="Open Sans"/>
            </a:endParaRPr>
          </a:p>
        </p:txBody>
      </p:sp>
      <p:sp>
        <p:nvSpPr>
          <p:cNvPr id="135" name="Google Shape;135;p17"/>
          <p:cNvSpPr txBox="1"/>
          <p:nvPr/>
        </p:nvSpPr>
        <p:spPr>
          <a:xfrm>
            <a:off x="4967150" y="2198250"/>
            <a:ext cx="2352000" cy="79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TWO TO THREE DAYS PRIOR:</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Have movers pack your belongings.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Label each box with the contents and the room where you want it to be delivered.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Arrange to have payment ready for the moving company.</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Set aside legal documents and valuables that you do not want packed.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Pack clothing and toiletries, along with extra clothes in case the moving company is delayed.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Give your travel itinerary to a close friend or relative so they can reach you as needed.</a:t>
            </a:r>
            <a:endParaRPr sz="10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nvSpPr>
        <p:spPr>
          <a:xfrm>
            <a:off x="448375" y="4107550"/>
            <a:ext cx="3247200" cy="79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MOVING DAY: OLD HOME</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Pick up the truck as early as possible if you are moving yourself.</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Make a list of every item and box loaded on the truck.</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Let the mover know how to reach you.</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Double-check closets, cupboards, attic, basement and garage for any left-behind items.</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b="1" sz="1000">
              <a:solidFill>
                <a:srgbClr val="CC0000"/>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000">
                <a:solidFill>
                  <a:srgbClr val="CC0000"/>
                </a:solidFill>
                <a:latin typeface="Open Sans"/>
                <a:ea typeface="Open Sans"/>
                <a:cs typeface="Open Sans"/>
                <a:sym typeface="Open Sans"/>
              </a:rPr>
              <a:t>MOVING DAY: NEW HOME</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Be on hand at the new home to answer questions and give instructions to the mover.</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Check oﬀ boxes and items as they come oﬀ the truck.</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Install new locks.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Conﬁrm that the utilities have been turned on and are ready for use.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Unpack your “ﬁrst day” box (see list for suggested contents).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Unpack children’s toys and ﬁnd a safe place for them to play.</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Examine your goods for damage.</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000">
              <a:solidFill>
                <a:schemeClr val="dk1"/>
              </a:solidFill>
              <a:latin typeface="Open Sans"/>
              <a:ea typeface="Open Sans"/>
              <a:cs typeface="Open Sans"/>
              <a:sym typeface="Open Sans"/>
            </a:endParaRPr>
          </a:p>
        </p:txBody>
      </p:sp>
      <p:pic>
        <p:nvPicPr>
          <p:cNvPr id="141" name="Google Shape;141;p18"/>
          <p:cNvPicPr preferRelativeResize="0"/>
          <p:nvPr/>
        </p:nvPicPr>
        <p:blipFill rotWithShape="1">
          <a:blip r:embed="rId3">
            <a:alphaModFix/>
          </a:blip>
          <a:srcRect b="8698" l="0" r="0" t="8698"/>
          <a:stretch/>
        </p:blipFill>
        <p:spPr>
          <a:xfrm>
            <a:off x="5905400" y="411250"/>
            <a:ext cx="1485998" cy="884074"/>
          </a:xfrm>
          <a:prstGeom prst="rect">
            <a:avLst/>
          </a:prstGeom>
          <a:noFill/>
          <a:ln>
            <a:noFill/>
          </a:ln>
        </p:spPr>
      </p:pic>
      <p:sp>
        <p:nvSpPr>
          <p:cNvPr id="142" name="Google Shape;142;p18"/>
          <p:cNvSpPr txBox="1"/>
          <p:nvPr/>
        </p:nvSpPr>
        <p:spPr>
          <a:xfrm>
            <a:off x="448375" y="685800"/>
            <a:ext cx="5981100" cy="73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latin typeface="Montserrat Light"/>
                <a:ea typeface="Montserrat Light"/>
                <a:cs typeface="Montserrat Light"/>
                <a:sym typeface="Montserrat Light"/>
              </a:rPr>
              <a:t>Moving Day Tips</a:t>
            </a:r>
            <a:endParaRPr sz="2600">
              <a:latin typeface="Montserrat Light"/>
              <a:ea typeface="Montserrat Light"/>
              <a:cs typeface="Montserrat Light"/>
              <a:sym typeface="Montserrat Light"/>
            </a:endParaRPr>
          </a:p>
        </p:txBody>
      </p:sp>
      <p:cxnSp>
        <p:nvCxnSpPr>
          <p:cNvPr id="143" name="Google Shape;143;p18"/>
          <p:cNvCxnSpPr/>
          <p:nvPr/>
        </p:nvCxnSpPr>
        <p:spPr>
          <a:xfrm>
            <a:off x="452450" y="9715500"/>
            <a:ext cx="6866700" cy="0"/>
          </a:xfrm>
          <a:prstGeom prst="straightConnector1">
            <a:avLst/>
          </a:prstGeom>
          <a:noFill/>
          <a:ln cap="flat" cmpd="sng" w="9525">
            <a:solidFill>
              <a:srgbClr val="000000"/>
            </a:solidFill>
            <a:prstDash val="solid"/>
            <a:round/>
            <a:headEnd len="med" w="med" type="none"/>
            <a:tailEnd len="med" w="med" type="none"/>
          </a:ln>
        </p:spPr>
      </p:cxnSp>
      <p:sp>
        <p:nvSpPr>
          <p:cNvPr id="144" name="Google Shape;144;p18"/>
          <p:cNvSpPr txBox="1"/>
          <p:nvPr/>
        </p:nvSpPr>
        <p:spPr>
          <a:xfrm rot="-5400000">
            <a:off x="6297450" y="8403775"/>
            <a:ext cx="2035500" cy="3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Open Sans"/>
                <a:ea typeface="Open Sans"/>
                <a:cs typeface="Open Sans"/>
                <a:sym typeface="Open Sans"/>
              </a:rPr>
              <a:t>© 2020 LYON REAL ESTATE</a:t>
            </a:r>
            <a:endParaRPr sz="600">
              <a:latin typeface="Open Sans"/>
              <a:ea typeface="Open Sans"/>
              <a:cs typeface="Open Sans"/>
              <a:sym typeface="Open Sans"/>
            </a:endParaRPr>
          </a:p>
        </p:txBody>
      </p:sp>
      <p:pic>
        <p:nvPicPr>
          <p:cNvPr id="145" name="Google Shape;145;p18"/>
          <p:cNvPicPr preferRelativeResize="0"/>
          <p:nvPr/>
        </p:nvPicPr>
        <p:blipFill rotWithShape="1">
          <a:blip r:embed="rId4">
            <a:alphaModFix/>
          </a:blip>
          <a:srcRect b="19980" l="0" r="0" t="0"/>
          <a:stretch/>
        </p:blipFill>
        <p:spPr>
          <a:xfrm>
            <a:off x="452450" y="9381549"/>
            <a:ext cx="207401" cy="172075"/>
          </a:xfrm>
          <a:prstGeom prst="rect">
            <a:avLst/>
          </a:prstGeom>
          <a:noFill/>
          <a:ln>
            <a:noFill/>
          </a:ln>
        </p:spPr>
      </p:pic>
      <p:sp>
        <p:nvSpPr>
          <p:cNvPr id="146" name="Google Shape;146;p18"/>
          <p:cNvSpPr txBox="1"/>
          <p:nvPr/>
        </p:nvSpPr>
        <p:spPr>
          <a:xfrm>
            <a:off x="448375" y="3785875"/>
            <a:ext cx="68667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Pack a “ﬁrst day” box with items you will need right away. </a:t>
            </a:r>
            <a:endParaRPr sz="1300">
              <a:solidFill>
                <a:schemeClr val="dk1"/>
              </a:solidFill>
              <a:latin typeface="Open Sans"/>
              <a:ea typeface="Open Sans"/>
              <a:cs typeface="Open Sans"/>
              <a:sym typeface="Open Sans"/>
            </a:endParaRPr>
          </a:p>
        </p:txBody>
      </p:sp>
      <p:sp>
        <p:nvSpPr>
          <p:cNvPr id="147" name="Google Shape;147;p18"/>
          <p:cNvSpPr txBox="1"/>
          <p:nvPr/>
        </p:nvSpPr>
        <p:spPr>
          <a:xfrm>
            <a:off x="3767000" y="4155175"/>
            <a:ext cx="2138400" cy="33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MOVING ESSENTIALS:</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furniture pads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handtruck or dolly</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packing tape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bubble wrap</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newspapers or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packing paper</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scissors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utility knife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labels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felt-tip markers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cornstarch packing “peanuts”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plenty of boxes</a:t>
            </a:r>
            <a:endParaRPr sz="1000">
              <a:solidFill>
                <a:schemeClr val="dk1"/>
              </a:solidFill>
              <a:latin typeface="Open Sans"/>
              <a:ea typeface="Open Sans"/>
              <a:cs typeface="Open Sans"/>
              <a:sym typeface="Open Sans"/>
            </a:endParaRPr>
          </a:p>
        </p:txBody>
      </p:sp>
      <p:pic>
        <p:nvPicPr>
          <p:cNvPr id="148" name="Google Shape;148;p18"/>
          <p:cNvPicPr preferRelativeResize="0"/>
          <p:nvPr/>
        </p:nvPicPr>
        <p:blipFill rotWithShape="1">
          <a:blip r:embed="rId5">
            <a:alphaModFix/>
          </a:blip>
          <a:srcRect b="6200" l="0" r="0" t="45884"/>
          <a:stretch/>
        </p:blipFill>
        <p:spPr>
          <a:xfrm>
            <a:off x="457200" y="1421700"/>
            <a:ext cx="6857876" cy="2190177"/>
          </a:xfrm>
          <a:prstGeom prst="rect">
            <a:avLst/>
          </a:prstGeom>
          <a:noFill/>
          <a:ln>
            <a:noFill/>
          </a:ln>
        </p:spPr>
      </p:pic>
      <p:sp>
        <p:nvSpPr>
          <p:cNvPr id="149" name="Google Shape;149;p18"/>
          <p:cNvSpPr txBox="1"/>
          <p:nvPr/>
        </p:nvSpPr>
        <p:spPr>
          <a:xfrm>
            <a:off x="5610225" y="4155175"/>
            <a:ext cx="1708800" cy="376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rPr b="1" lang="en" sz="1000">
                <a:solidFill>
                  <a:srgbClr val="CC0000"/>
                </a:solidFill>
                <a:latin typeface="Open Sans"/>
                <a:ea typeface="Open Sans"/>
                <a:cs typeface="Open Sans"/>
                <a:sym typeface="Open Sans"/>
              </a:rPr>
              <a:t>FIRST DAY BOX:</a:t>
            </a:r>
            <a:br>
              <a:rPr b="1" lang="en" sz="1000">
                <a:solidFill>
                  <a:srgbClr val="CC0000"/>
                </a:solidFill>
                <a:latin typeface="Open Sans"/>
                <a:ea typeface="Open Sans"/>
                <a:cs typeface="Open Sans"/>
                <a:sym typeface="Open Sans"/>
              </a:rPr>
            </a:br>
            <a:endParaRPr b="1" sz="1000">
              <a:solidFill>
                <a:srgbClr val="CC0000"/>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scissors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utility knife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local phone book</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coﬀee cups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teakettle</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instant coﬀee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or tea, soft drinks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pencil and paper</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soap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bath towels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trash bags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shelf liner</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paper plates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snacks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toilet paper</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children’s toys and books</a:t>
            </a:r>
            <a:endParaRPr sz="1000">
              <a:solidFill>
                <a:schemeClr val="dk1"/>
              </a:solidFill>
              <a:latin typeface="Open Sans"/>
              <a:ea typeface="Open Sans"/>
              <a:cs typeface="Open Sans"/>
              <a:sym typeface="Open Sans"/>
            </a:endParaRPr>
          </a:p>
        </p:txBody>
      </p:sp>
      <p:pic>
        <p:nvPicPr>
          <p:cNvPr id="150" name="Google Shape;150;p18"/>
          <p:cNvPicPr preferRelativeResize="0"/>
          <p:nvPr/>
        </p:nvPicPr>
        <p:blipFill>
          <a:blip r:embed="rId6">
            <a:alphaModFix/>
          </a:blip>
          <a:stretch>
            <a:fillRect/>
          </a:stretch>
        </p:blipFill>
        <p:spPr>
          <a:xfrm>
            <a:off x="448375" y="245875"/>
            <a:ext cx="6866701" cy="354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